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8" r:id="rId2"/>
    <p:sldId id="268" r:id="rId3"/>
    <p:sldId id="269" r:id="rId4"/>
    <p:sldId id="270" r:id="rId5"/>
    <p:sldId id="271" r:id="rId6"/>
    <p:sldId id="272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3" r:id="rId26"/>
    <p:sldId id="292" r:id="rId27"/>
    <p:sldId id="294" r:id="rId28"/>
    <p:sldId id="296" r:id="rId29"/>
    <p:sldId id="297" r:id="rId30"/>
    <p:sldId id="298" r:id="rId31"/>
    <p:sldId id="299" r:id="rId32"/>
    <p:sldId id="300" r:id="rId33"/>
    <p:sldId id="301" r:id="rId34"/>
    <p:sldId id="303" r:id="rId35"/>
    <p:sldId id="302" r:id="rId36"/>
    <p:sldId id="30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7DA1D-0219-8B48-A587-5BB4337DED72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77A0E0-3F43-3B43-AAFF-25075BB48B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21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09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531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67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771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0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374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35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54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43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61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453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6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17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41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117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959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46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243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54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00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6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2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2551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46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096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19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5214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58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7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10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0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29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17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05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D6A99-8987-8A4C-A59B-7F93324108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3FE7B-0AE6-384C-9C2F-0F351FE30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EF812-AF93-4246-A4DD-7F5A6D0D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A282A-0CC7-4749-925C-521B4B713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12BA7-73B1-3240-B88E-A2A5BDAA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4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3F9E-92E9-CC4B-A694-0A39A9C32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BE0AE-DE44-F947-8BF5-0D6FFDA6C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1B010-E864-3040-867B-2C509161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42B5C-F4FC-6B44-B16F-F95DF13F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5EA9E-466B-6D46-8273-9E832877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3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B0D086-3483-684F-A9FC-84E6C5B49D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BC465A-FFA9-674C-8802-079C28EA6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8161B-658A-6048-B8EC-5E19EE7DB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69B988-755E-8243-94AA-A09A1E34D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26FB9-55E4-0549-9C22-8C0854E7E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2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10C2F-8532-2647-96D3-FB3E53D73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F7D8F-0FB7-B640-A6AE-88697736B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F82F3-C8AA-8746-BA12-C116AF1B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7CED-BB03-3E4B-8B0E-61CBB5BA6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63E1E-0627-4341-9E88-5659EC48E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457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FEB06-BE9E-0148-8CA6-2F8C1283E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23980-932C-914F-8C40-005DBDD69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961F3-8248-644F-BE67-AA6F59BA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57434-6398-2947-92AE-62C65BBA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A1138-974A-AF4D-8643-18166F11E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45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24B2-FFD9-614D-A72D-B9CD6E640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2C292-19FC-874D-86F4-F10DD5B99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6D3B67-A427-4B46-9DE8-67BA2F886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097D5-CDB0-CC4A-A232-4BBEF56B5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845699-9175-C546-B779-752053D3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5FADB5-AC47-FC48-9AAF-3DF61144C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52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15B8A-DB07-8440-9E50-8B4ED240C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C31B2-CC28-FD44-8F0D-2234E2D4CB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EC53C5-2EFD-F848-BA39-C8B9E8BA6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A4A6D-AB04-5C49-B1B8-BEAD1E615A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671C5-69FE-B34A-9B10-9FA623A9AD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0F7E8-6425-4244-B6B5-1183DFB7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CDC80A-D22E-9247-827B-688B17CA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CD951E-695C-9E43-82E8-1BC5E1C24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9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0FD2A-3C3D-6540-8C3E-FD86FDBB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E99424-CB10-9647-B8E6-13AC6A094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96F782-223D-974B-B418-606914F17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3B6A0-2C0B-1349-BC6A-A0987E14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670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1EFB5-2486-0F47-A7FA-727075995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395412-9EAC-BD4F-B74B-47A49D641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A79C0-F1D8-6C4D-B514-569D682BF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81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4B57-491B-BA43-97AB-87E73AB21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17725-5D8A-B743-ADE3-52AE10454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24C0D2-4942-A949-9F45-485EE7F065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AFAE7-4E4F-E249-AE12-B1EF8BFA3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D51C68-BF2E-1E40-8EB8-F910491E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DF855-A890-8440-837B-BF74F00D5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146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203F8-4348-644E-A3BD-A2D10DA0D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56C6F5-7261-D94C-9F98-67094CEF1E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07CAEB-C0A5-644F-8F6B-EEE67FD247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D62CFD-1D10-4446-A3F8-AE1FEEA47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6B2E3-1070-1B4C-908F-54EB1C3F1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26651-4707-9042-9C7A-42CB6E5FF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85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4C15E4-46BD-3D44-A08C-77A6A6DBF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CD544-97B4-984F-BDC6-D58996BF4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A47F7-06E3-8043-A8C9-C5317C343B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BAE73-17F2-A046-88DE-1EE6A69A0F28}" type="datetimeFigureOut">
              <a:rPr lang="en-US" smtClean="0"/>
              <a:t>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7E0F2-4E37-EB41-90DD-A6FD82605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E078B-9C49-494F-A7AF-2A9C052CD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B47EA-F62E-1F49-80C0-37E4B10E91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23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1431234" y="852616"/>
            <a:ext cx="88358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Week 2: “At the court of Philip the Good of Burgundy, ca. 1450”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F2521-FD97-7C44-984F-598DC2C448B0}"/>
              </a:ext>
            </a:extLst>
          </p:cNvPr>
          <p:cNvSpPr txBox="1"/>
          <p:nvPr/>
        </p:nvSpPr>
        <p:spPr>
          <a:xfrm>
            <a:off x="1560443" y="6052198"/>
            <a:ext cx="8706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Philip the Good, duke of Burgundy, presented with </a:t>
            </a:r>
            <a:r>
              <a:rPr lang="en-US" i="1" dirty="0" err="1"/>
              <a:t>Chroniques</a:t>
            </a:r>
            <a:r>
              <a:rPr lang="en-US" i="1" dirty="0"/>
              <a:t> de Hainaut </a:t>
            </a:r>
            <a:r>
              <a:rPr lang="en-US" dirty="0"/>
              <a:t>(ca. 1447) </a:t>
            </a:r>
          </a:p>
        </p:txBody>
      </p:sp>
      <p:pic>
        <p:nvPicPr>
          <p:cNvPr id="5" name="Picture 4" descr="A painting of people in a room&#10;&#10;Description automatically generated with low confidence">
            <a:extLst>
              <a:ext uri="{FF2B5EF4-FFF2-40B4-BE49-F238E27FC236}">
                <a16:creationId xmlns:a16="http://schemas.microsoft.com/office/drawing/2014/main" id="{DBDA7DF2-C415-8F46-B2EC-A07FEB7576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110948" y="1630016"/>
            <a:ext cx="5496339" cy="4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11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de Machaut (ca. 1300-1377)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Rose </a:t>
            </a:r>
            <a:r>
              <a:rPr lang="en-US" sz="2200" b="1" i="1" dirty="0" err="1"/>
              <a:t>liz</a:t>
            </a:r>
            <a:r>
              <a:rPr lang="en-US" sz="2200" b="1" i="1" dirty="0"/>
              <a:t> </a:t>
            </a:r>
            <a:r>
              <a:rPr lang="en-US" sz="2200" b="1" i="1" dirty="0" err="1"/>
              <a:t>printemps</a:t>
            </a:r>
            <a:r>
              <a:rPr lang="en-US" sz="2200" b="1" i="1" dirty="0"/>
              <a:t> verdure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4-voice </a:t>
            </a:r>
            <a:r>
              <a:rPr lang="en-US" sz="2200" i="1" dirty="0"/>
              <a:t>rondeau</a:t>
            </a:r>
            <a:r>
              <a:rPr lang="en-US" sz="2200" dirty="0"/>
              <a:t> (</a:t>
            </a:r>
            <a:r>
              <a:rPr lang="en-US" sz="2200" dirty="0" err="1"/>
              <a:t>ABaAabAB</a:t>
            </a:r>
            <a:r>
              <a:rPr lang="en-US" sz="2200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Tune is shared by </a:t>
            </a:r>
            <a:r>
              <a:rPr lang="en-US" sz="2200" i="1" dirty="0"/>
              <a:t>cantus </a:t>
            </a:r>
            <a:r>
              <a:rPr lang="en-US" sz="2200" dirty="0"/>
              <a:t>&amp;</a:t>
            </a:r>
            <a:r>
              <a:rPr lang="en-US" sz="2200" i="1" dirty="0"/>
              <a:t> triplum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03909" y="3823857"/>
            <a:ext cx="8416636" cy="308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i="1" dirty="0"/>
              <a:t>Rondeau</a:t>
            </a:r>
            <a:r>
              <a:rPr lang="en-US" sz="2200" dirty="0"/>
              <a:t>’s structure emphasized poetically (by rhymes) &amp; musically: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Hierarchy of cadences: strong at end of refrain, weaker at half-point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At half-point: </a:t>
            </a:r>
            <a:r>
              <a:rPr lang="en-US" sz="2200" b="1" i="1" dirty="0"/>
              <a:t>Phrygian </a:t>
            </a:r>
            <a:r>
              <a:rPr lang="en-US" sz="2200" dirty="0"/>
              <a:t>cadence (</a:t>
            </a:r>
            <a:r>
              <a:rPr lang="en-US" sz="2200" dirty="0" err="1"/>
              <a:t>bII</a:t>
            </a:r>
            <a:r>
              <a:rPr lang="en-US" sz="2200" dirty="0"/>
              <a:t>-IV-</a:t>
            </a:r>
            <a:r>
              <a:rPr lang="en-US" sz="2200" dirty="0" err="1"/>
              <a:t>bVII</a:t>
            </a:r>
            <a:r>
              <a:rPr lang="en-US" sz="2200" dirty="0"/>
              <a:t> to I-V-V) on 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At end: </a:t>
            </a:r>
            <a:r>
              <a:rPr lang="en-US" sz="2200" b="1" i="1" dirty="0"/>
              <a:t>double-leading-tone</a:t>
            </a:r>
            <a:r>
              <a:rPr lang="en-US" sz="2200" dirty="0"/>
              <a:t> cadence (II-#IV-#VII to I-V-I) on 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Musical rhyme</a:t>
            </a:r>
            <a:r>
              <a:rPr lang="en-US" sz="2200" dirty="0"/>
              <a:t>: same music ends both halves of the refrain (with different cadences)</a:t>
            </a:r>
          </a:p>
        </p:txBody>
      </p:sp>
      <p:pic>
        <p:nvPicPr>
          <p:cNvPr id="11" name="Picture 10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30627EE-0E89-CC4E-80AE-E4AC09D7F0A0}"/>
              </a:ext>
            </a:extLst>
          </p:cNvPr>
          <p:cNvPicPr/>
          <p:nvPr/>
        </p:nvPicPr>
        <p:blipFill rotWithShape="1">
          <a:blip r:embed="rId3"/>
          <a:srcRect l="9792" r="4167"/>
          <a:stretch/>
        </p:blipFill>
        <p:spPr bwMode="auto">
          <a:xfrm>
            <a:off x="-1" y="-1"/>
            <a:ext cx="2971799" cy="3034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7E9CF658-07FD-5449-9076-68884FDD1F5B}"/>
              </a:ext>
            </a:extLst>
          </p:cNvPr>
          <p:cNvPicPr/>
          <p:nvPr/>
        </p:nvPicPr>
        <p:blipFill rotWithShape="1">
          <a:blip r:embed="rId4"/>
          <a:srcRect l="11693" t="3880" r="4552" b="15635"/>
          <a:stretch/>
        </p:blipFill>
        <p:spPr bwMode="auto">
          <a:xfrm>
            <a:off x="8447809" y="1620982"/>
            <a:ext cx="3744191" cy="5237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39424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794000" y="1620982"/>
            <a:ext cx="93980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Gilles </a:t>
            </a:r>
            <a:r>
              <a:rPr lang="en-US" sz="2200" b="1" dirty="0" err="1"/>
              <a:t>Binchois</a:t>
            </a:r>
            <a:r>
              <a:rPr lang="en-US" sz="2200" b="1" dirty="0"/>
              <a:t> </a:t>
            </a:r>
            <a:r>
              <a:rPr lang="en-US" sz="2200" dirty="0"/>
              <a:t>(aka </a:t>
            </a:r>
            <a:r>
              <a:rPr lang="en-US" sz="2200" b="1" dirty="0"/>
              <a:t>Gilles de Bins;</a:t>
            </a:r>
            <a:r>
              <a:rPr lang="en-US" sz="2200" dirty="0"/>
              <a:t> </a:t>
            </a:r>
            <a:r>
              <a:rPr lang="en-US" sz="2200" b="1" dirty="0"/>
              <a:t>ca. 1400-1460)</a:t>
            </a:r>
            <a:r>
              <a:rPr lang="en-US" sz="2200" dirty="0"/>
              <a:t> – leading 15th-century Burgundian composer, singer, organist (trained at a cathedral school)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1427-53: member of Philip the Good’s court chapel (until retirement)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primarily 3-voice chansons (</a:t>
            </a:r>
            <a:r>
              <a:rPr lang="en-US" sz="2200" i="1" dirty="0"/>
              <a:t>rondeaux </a:t>
            </a:r>
            <a:r>
              <a:rPr lang="en-US" sz="2200" dirty="0"/>
              <a:t>and </a:t>
            </a:r>
            <a:r>
              <a:rPr lang="en-US" sz="2200" i="1" dirty="0"/>
              <a:t>ballades</a:t>
            </a:r>
            <a:r>
              <a:rPr lang="en-US" sz="22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45473" y="4062818"/>
            <a:ext cx="97155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Deuil</a:t>
            </a:r>
            <a:r>
              <a:rPr lang="en-US" sz="2200" b="1" i="1" dirty="0"/>
              <a:t> </a:t>
            </a:r>
            <a:r>
              <a:rPr lang="en-US" sz="2200" b="1" i="1" dirty="0" err="1"/>
              <a:t>angoisseux</a:t>
            </a:r>
            <a:r>
              <a:rPr lang="en-US" sz="2200" b="1" i="1" dirty="0"/>
              <a:t> </a:t>
            </a:r>
            <a:r>
              <a:rPr lang="en-US" sz="2200" dirty="0"/>
              <a:t>(ca. 1435) – ceremonial </a:t>
            </a:r>
            <a:r>
              <a:rPr lang="en-US" sz="2200" i="1" dirty="0"/>
              <a:t>ballade</a:t>
            </a:r>
            <a:r>
              <a:rPr lang="en-US" sz="2200" dirty="0"/>
              <a:t> (</a:t>
            </a:r>
            <a:r>
              <a:rPr lang="en-US" sz="2200" dirty="0" err="1"/>
              <a:t>aa’bC</a:t>
            </a:r>
            <a:r>
              <a:rPr lang="en-US" sz="22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setting of the famous poetic lament by Christine de </a:t>
            </a:r>
            <a:r>
              <a:rPr lang="en-US" sz="2200" dirty="0" err="1"/>
              <a:t>Pisane</a:t>
            </a:r>
            <a:r>
              <a:rPr lang="en-US" sz="2200" dirty="0"/>
              <a:t> (ca. 1364-1430)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Cantilena style</a:t>
            </a:r>
            <a:r>
              <a:rPr lang="en-US" sz="2200" dirty="0"/>
              <a:t>: tune in the </a:t>
            </a:r>
            <a:r>
              <a:rPr lang="en-US" sz="2200" i="1" dirty="0"/>
              <a:t>cantus </a:t>
            </a:r>
            <a:r>
              <a:rPr lang="en-US" sz="2200" dirty="0"/>
              <a:t>supported by instrumental </a:t>
            </a:r>
            <a:r>
              <a:rPr lang="en-US" sz="2200" i="1" dirty="0"/>
              <a:t>tenor/</a:t>
            </a:r>
            <a:r>
              <a:rPr lang="en-US" sz="2200" i="1" dirty="0" err="1"/>
              <a:t>contratenor</a:t>
            </a:r>
            <a:endParaRPr lang="en-US" sz="22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Use of </a:t>
            </a:r>
            <a:r>
              <a:rPr lang="en-US" sz="2200" i="1" dirty="0"/>
              <a:t>musical rhyme</a:t>
            </a:r>
            <a:r>
              <a:rPr lang="en-US" sz="2200" dirty="0"/>
              <a:t> (a’, C end with the same melisma; b, C start the same)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0825E3-A0FD-D341-AE46-D9D5AEBE7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4" y="0"/>
            <a:ext cx="1889991" cy="3779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CBC49-1FD4-474B-BBF6-D34AB9E44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973" y="3630425"/>
            <a:ext cx="2331026" cy="32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794000" y="1620982"/>
            <a:ext cx="93980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Gilles </a:t>
            </a:r>
            <a:r>
              <a:rPr lang="en-US" sz="2200" b="1" dirty="0" err="1"/>
              <a:t>Binchois</a:t>
            </a:r>
            <a:r>
              <a:rPr lang="en-US" sz="2200" b="1" dirty="0"/>
              <a:t> </a:t>
            </a:r>
            <a:r>
              <a:rPr lang="en-US" sz="2200" dirty="0"/>
              <a:t>(aka </a:t>
            </a:r>
            <a:r>
              <a:rPr lang="en-US" sz="2200" b="1" dirty="0"/>
              <a:t>Gilles de Bins;</a:t>
            </a:r>
            <a:r>
              <a:rPr lang="en-US" sz="2200" dirty="0"/>
              <a:t> </a:t>
            </a:r>
            <a:r>
              <a:rPr lang="en-US" sz="2200" b="1" dirty="0"/>
              <a:t>ca. 1400-1460)</a:t>
            </a:r>
            <a:r>
              <a:rPr lang="en-US" sz="2200" dirty="0"/>
              <a:t> – leading 15th-century Burgundian composer, singer, organist (trained at a cathedral school)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1427-53: member of Philip the Good’s court chapel (until retirement)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primarily 3-voice chansons (</a:t>
            </a:r>
            <a:r>
              <a:rPr lang="en-US" sz="2200" i="1" dirty="0"/>
              <a:t>rondeaux </a:t>
            </a:r>
            <a:r>
              <a:rPr lang="en-US" sz="2200" dirty="0"/>
              <a:t>and </a:t>
            </a:r>
            <a:r>
              <a:rPr lang="en-US" sz="2200" i="1" dirty="0"/>
              <a:t>ballades</a:t>
            </a:r>
            <a:r>
              <a:rPr lang="en-US" sz="2200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45473" y="4062818"/>
            <a:ext cx="9715500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Deuil</a:t>
            </a:r>
            <a:r>
              <a:rPr lang="en-US" sz="2200" b="1" i="1" dirty="0"/>
              <a:t> </a:t>
            </a:r>
            <a:r>
              <a:rPr lang="en-US" sz="2200" b="1" i="1" dirty="0" err="1"/>
              <a:t>angoisseux</a:t>
            </a:r>
            <a:r>
              <a:rPr lang="en-US" sz="2200" b="1" i="1" dirty="0"/>
              <a:t> </a:t>
            </a:r>
            <a:r>
              <a:rPr lang="en-US" sz="2200" dirty="0"/>
              <a:t>(ca. 1435) – ceremonial </a:t>
            </a:r>
            <a:r>
              <a:rPr lang="en-US" sz="2200" i="1" dirty="0"/>
              <a:t>ballade</a:t>
            </a:r>
            <a:r>
              <a:rPr lang="en-US" sz="2200" dirty="0"/>
              <a:t> (</a:t>
            </a:r>
            <a:r>
              <a:rPr lang="en-US" sz="2200" dirty="0" err="1"/>
              <a:t>aa’bC</a:t>
            </a:r>
            <a:r>
              <a:rPr lang="en-US" sz="22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setting of the famous poetic lament by Christine de </a:t>
            </a:r>
            <a:r>
              <a:rPr lang="en-US" sz="2200" dirty="0" err="1"/>
              <a:t>Pisane</a:t>
            </a:r>
            <a:r>
              <a:rPr lang="en-US" sz="2200" dirty="0"/>
              <a:t> (ca. 1364-1430)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Cantilena style</a:t>
            </a:r>
            <a:r>
              <a:rPr lang="en-US" sz="2200" dirty="0"/>
              <a:t>: tune in the </a:t>
            </a:r>
            <a:r>
              <a:rPr lang="en-US" sz="2200" i="1" dirty="0"/>
              <a:t>cantus </a:t>
            </a:r>
            <a:r>
              <a:rPr lang="en-US" sz="2200" dirty="0"/>
              <a:t>supported by instrumental </a:t>
            </a:r>
            <a:r>
              <a:rPr lang="en-US" sz="2200" i="1" dirty="0"/>
              <a:t>tenor/</a:t>
            </a:r>
            <a:r>
              <a:rPr lang="en-US" sz="2200" i="1" dirty="0" err="1"/>
              <a:t>contratenor</a:t>
            </a:r>
            <a:endParaRPr lang="en-US" sz="22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Use of </a:t>
            </a:r>
            <a:r>
              <a:rPr lang="en-US" sz="2200" i="1" dirty="0"/>
              <a:t>musical rhyme</a:t>
            </a:r>
            <a:r>
              <a:rPr lang="en-US" sz="2200" dirty="0"/>
              <a:t> (a’, C end with the same melisma; b, C start the same)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Sweet, bright, consonant sonorities, melodic/harmonic triads – </a:t>
            </a:r>
            <a:r>
              <a:rPr lang="en-US" sz="2200" b="1" i="1" dirty="0"/>
              <a:t>why? how?</a:t>
            </a: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0825E3-A0FD-D341-AE46-D9D5AEBE7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44" y="0"/>
            <a:ext cx="1889991" cy="37799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25CBC49-1FD4-474B-BBF6-D34AB9E44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0973" y="3630425"/>
            <a:ext cx="2331026" cy="322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920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042400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“The English guise”</a:t>
            </a:r>
            <a:r>
              <a:rPr lang="en-US" sz="2200" dirty="0"/>
              <a:t>: a sweeter, more consonant musical style preferred in England; traveled to Burgundy with the English armies during 100-Year War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Strong influence on Burgundian musicians, who learned it by: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Working at the English continental courts (e.g., </a:t>
            </a:r>
            <a:r>
              <a:rPr lang="en-US" sz="2200" dirty="0" err="1"/>
              <a:t>Binchois</a:t>
            </a:r>
            <a:r>
              <a:rPr lang="en-US" sz="2200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Interacting with the English composers present in Burgundy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644737"/>
            <a:ext cx="11899900" cy="205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Characteristics of “the English guise”</a:t>
            </a:r>
            <a:r>
              <a:rPr lang="en-US" sz="22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Strong preference for imperfect consonances (full triads, parallel 3rds/6ths, chains of 6/3 chords)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Careful control of the dissonance (prepared/resolved, never on strong beats/important words)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Syllabic text settings in a homophonic texture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62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042400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“The English guise”</a:t>
            </a:r>
            <a:r>
              <a:rPr lang="en-US" sz="2200" dirty="0"/>
              <a:t>: a sweeter, more consonant musical style preferred in England; traveled to Burgundy with the English armies during 100-Year War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Most influential composer: </a:t>
            </a:r>
            <a:r>
              <a:rPr lang="en-US" sz="2200" b="1" dirty="0"/>
              <a:t>John Dunstable</a:t>
            </a:r>
            <a:r>
              <a:rPr lang="en-US" sz="2200" dirty="0"/>
              <a:t> (1390-1453)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Spent his career on the continent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Works/interacts with Burgundian composers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707082"/>
            <a:ext cx="959081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Works and compositional style: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Primarily sacred genres (Mass movements, motets, other liturgical works)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Preference for consonant 3-voice settings (with or without a borrowed chant)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Strongly consonant, triad-dominated textures; e.g., </a:t>
            </a:r>
            <a:r>
              <a:rPr lang="en-US" sz="2200" i="1" dirty="0" err="1"/>
              <a:t>Quam</a:t>
            </a:r>
            <a:r>
              <a:rPr lang="en-US" sz="2200" i="1" dirty="0"/>
              <a:t> pulchra es</a:t>
            </a:r>
            <a:endParaRPr lang="en-US" sz="2200" dirty="0"/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8" name="Picture 7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A24244F0-9CC2-4349-AC13-F258C5551ED9}"/>
              </a:ext>
            </a:extLst>
          </p:cNvPr>
          <p:cNvPicPr/>
          <p:nvPr/>
        </p:nvPicPr>
        <p:blipFill rotWithShape="1">
          <a:blip r:embed="rId4"/>
          <a:srcRect l="14161" t="5972" r="6294"/>
          <a:stretch/>
        </p:blipFill>
        <p:spPr bwMode="auto">
          <a:xfrm>
            <a:off x="9777845" y="3086100"/>
            <a:ext cx="2389910" cy="3771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12432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042400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“The English guise”</a:t>
            </a:r>
            <a:r>
              <a:rPr lang="en-US" sz="2200" dirty="0"/>
              <a:t>: a sweeter, more consonant musical style preferred in England; traveled to Burgundy with the English armies during 100-Year War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Most influential composer: </a:t>
            </a:r>
            <a:r>
              <a:rPr lang="en-US" sz="2200" b="1" dirty="0"/>
              <a:t>John Dunstable</a:t>
            </a:r>
            <a:r>
              <a:rPr lang="en-US" sz="2200" dirty="0"/>
              <a:t> (1390-1453)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Spent his career on the continent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Works/interacts with Burgundian composers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9663545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Quam</a:t>
            </a:r>
            <a:r>
              <a:rPr lang="en-US" sz="2200" b="1" i="1" dirty="0"/>
              <a:t> pulchra es</a:t>
            </a:r>
            <a:r>
              <a:rPr lang="en-US" sz="2200" dirty="0"/>
              <a:t>: a 3-voice </a:t>
            </a:r>
            <a:r>
              <a:rPr lang="en-US" sz="2200" b="1" i="1" dirty="0"/>
              <a:t>motet</a:t>
            </a:r>
            <a:r>
              <a:rPr lang="en-US" sz="2200" dirty="0"/>
              <a:t> (a short setting of Latin sacred text)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freely composed setting (no borrowed chant)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Text from </a:t>
            </a:r>
            <a:r>
              <a:rPr lang="en-US" sz="2200" i="1" dirty="0"/>
              <a:t>The Song of Songs</a:t>
            </a:r>
            <a:r>
              <a:rPr lang="en-US" sz="2200" dirty="0"/>
              <a:t> is set syllabically (except the final </a:t>
            </a:r>
            <a:r>
              <a:rPr lang="en-US" sz="2200" i="1" dirty="0"/>
              <a:t>Alleluia</a:t>
            </a:r>
            <a:r>
              <a:rPr lang="en-US" sz="2200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Musical structure, rhythmic patterns, cadence placement guided by poetry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Homophonic texture filled with triads and 6/3 chords (except at cadences)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8" name="Picture 7" descr="A picture containing text, person, person, indoor&#10;&#10;Description automatically generated">
            <a:extLst>
              <a:ext uri="{FF2B5EF4-FFF2-40B4-BE49-F238E27FC236}">
                <a16:creationId xmlns:a16="http://schemas.microsoft.com/office/drawing/2014/main" id="{A24244F0-9CC2-4349-AC13-F258C5551ED9}"/>
              </a:ext>
            </a:extLst>
          </p:cNvPr>
          <p:cNvPicPr/>
          <p:nvPr/>
        </p:nvPicPr>
        <p:blipFill rotWithShape="1">
          <a:blip r:embed="rId4"/>
          <a:srcRect l="14161" t="5972" r="6294"/>
          <a:stretch/>
        </p:blipFill>
        <p:spPr bwMode="auto">
          <a:xfrm>
            <a:off x="9777845" y="3086100"/>
            <a:ext cx="2389910" cy="3771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67856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0424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“The English guise”</a:t>
            </a:r>
            <a:r>
              <a:rPr lang="en-US" sz="2200" dirty="0"/>
              <a:t>: a sweeter, more consonant musical style preferred in England; traveled to Burgundy with the English armies during 100-Year War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Burgundian composers merge it with their own compositional manner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Result: </a:t>
            </a:r>
            <a:r>
              <a:rPr lang="en-US" sz="2200" b="1" i="1" dirty="0"/>
              <a:t>Franco-Flemish polyphony</a:t>
            </a:r>
            <a:r>
              <a:rPr lang="en-US" sz="2200" dirty="0"/>
              <a:t> – new international musical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9663545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Johannes </a:t>
            </a:r>
            <a:r>
              <a:rPr lang="en-US" sz="2200" b="1" dirty="0" err="1"/>
              <a:t>Tinctoris</a:t>
            </a:r>
            <a:r>
              <a:rPr lang="en-US" sz="2200" b="1" dirty="0"/>
              <a:t> </a:t>
            </a:r>
            <a:r>
              <a:rPr lang="en-US" sz="2200" dirty="0"/>
              <a:t>(ca. 1435-1511) – Burgundian-trained theorist and composer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1477 treatise </a:t>
            </a:r>
            <a:r>
              <a:rPr lang="en-US" sz="2200" i="1" dirty="0"/>
              <a:t>Liber de </a:t>
            </a:r>
            <a:r>
              <a:rPr lang="en-US" sz="2200" i="1" dirty="0" err="1"/>
              <a:t>arte</a:t>
            </a:r>
            <a:r>
              <a:rPr lang="en-US" sz="2200" i="1" dirty="0"/>
              <a:t> </a:t>
            </a:r>
            <a:r>
              <a:rPr lang="en-US" sz="2200" i="1" dirty="0" err="1"/>
              <a:t>contrapucti</a:t>
            </a:r>
            <a:r>
              <a:rPr lang="en-US" sz="2200" dirty="0"/>
              <a:t>, states: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Musical art has reached the state of perfection (i.e., Franco-Flemish music)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Dunstable named as one of the founding fathers of the “new art”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</a:t>
            </a:r>
            <a:r>
              <a:rPr lang="en-US" sz="2200" b="1" i="1" dirty="0"/>
              <a:t>Music written more than 40 years ago is not worth hearing”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23D62D-A746-7947-BAE7-3B53CD1E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718" y="3869449"/>
            <a:ext cx="2497282" cy="298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93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0424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“The English guise”</a:t>
            </a:r>
            <a:r>
              <a:rPr lang="en-US" sz="2200" dirty="0"/>
              <a:t>: a sweeter, more consonant musical style preferred in England; traveled to Burgundy with the English armies during 100-Year War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Burgundian composers merge it with their own compositional manner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Result: </a:t>
            </a:r>
            <a:r>
              <a:rPr lang="en-US" sz="2200" b="1" i="1" dirty="0"/>
              <a:t>Franco-Flemish polyphony</a:t>
            </a:r>
            <a:r>
              <a:rPr lang="en-US" sz="2200" dirty="0"/>
              <a:t> – new international musical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9365478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Martin le Franc </a:t>
            </a:r>
            <a:r>
              <a:rPr lang="en-US" sz="2200" dirty="0"/>
              <a:t>(ca. 1410-1461) – Burgundian court poet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1440 poem </a:t>
            </a:r>
            <a:r>
              <a:rPr lang="en-US" sz="2200" i="1" dirty="0"/>
              <a:t>Le Champion des Dames</a:t>
            </a:r>
            <a:r>
              <a:rPr lang="en-US" sz="2200" dirty="0"/>
              <a:t> (dedicated to Philip the Good), states: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Earlier French composers (successors to Machaut) used to “astonish all Paris,” but their “</a:t>
            </a:r>
            <a:r>
              <a:rPr lang="en-US" sz="2200" dirty="0" err="1"/>
              <a:t>discant</a:t>
            </a:r>
            <a:r>
              <a:rPr lang="en-US" sz="2200" dirty="0"/>
              <a:t>” pales before that of Burgundian composers, who have learned “to make a pleasant concord [i.e., consonant] sound”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FC35B-8B89-8D42-9FBD-251C89B6C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777" y="3692190"/>
            <a:ext cx="2712223" cy="31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46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0424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“The English guise”</a:t>
            </a:r>
            <a:r>
              <a:rPr lang="en-US" sz="2200" dirty="0"/>
              <a:t>: a sweeter, more consonant musical style preferred in England; traveled to Burgundy with the English armies during 100-Year War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Burgundian composers merge it with their own compositional manner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Result: </a:t>
            </a:r>
            <a:r>
              <a:rPr lang="en-US" sz="2200" b="1" i="1" dirty="0"/>
              <a:t>Franco-Flemish polyphony</a:t>
            </a:r>
            <a:r>
              <a:rPr lang="en-US" sz="2200" dirty="0"/>
              <a:t> – new international musical </a:t>
            </a:r>
            <a:r>
              <a:rPr lang="en-US" sz="2200" dirty="0" err="1"/>
              <a:t>styl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9365478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Martin le Franc </a:t>
            </a:r>
            <a:r>
              <a:rPr lang="en-US" sz="2200" dirty="0"/>
              <a:t>(ca. 1410-1461) – Burgundian court poet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1440 poem </a:t>
            </a:r>
            <a:r>
              <a:rPr lang="en-US" sz="2200" i="1" dirty="0"/>
              <a:t>Le Champion des Dames</a:t>
            </a:r>
            <a:r>
              <a:rPr lang="en-US" sz="2200" dirty="0"/>
              <a:t> (dedicated to Philip the Good), states:</a:t>
            </a:r>
          </a:p>
          <a:p>
            <a:pPr lvl="1">
              <a:lnSpc>
                <a:spcPct val="150000"/>
              </a:lnSpc>
            </a:pPr>
            <a:r>
              <a:rPr lang="en-US" sz="2200" i="1" dirty="0"/>
              <a:t>The English guise they wear with grace, they follow Dunstable aright</a:t>
            </a:r>
          </a:p>
          <a:p>
            <a:pPr lvl="1">
              <a:lnSpc>
                <a:spcPct val="150000"/>
              </a:lnSpc>
            </a:pPr>
            <a:r>
              <a:rPr lang="en-US" sz="2200" i="1" dirty="0"/>
              <a:t>And thereby they’ve learned apace to make their music gay and bright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FC35B-8B89-8D42-9FBD-251C89B6C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777" y="3692190"/>
            <a:ext cx="2712223" cy="31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40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0424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“The English guise”</a:t>
            </a:r>
            <a:r>
              <a:rPr lang="en-US" sz="2200" dirty="0"/>
              <a:t>: a sweeter, more consonant musical style preferred in England; traveled to Burgundy with the English armies during 100-Year War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Burgundian composers merge it with their own compositional manner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Result: </a:t>
            </a:r>
            <a:r>
              <a:rPr lang="en-US" sz="2200" b="1" i="1" dirty="0"/>
              <a:t>Franco-Flemish polyphony</a:t>
            </a:r>
            <a:r>
              <a:rPr lang="en-US" sz="2200" dirty="0"/>
              <a:t> – new international musical </a:t>
            </a:r>
            <a:r>
              <a:rPr lang="en-US" sz="2200" dirty="0" err="1"/>
              <a:t>styl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9365478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Martin le Franc </a:t>
            </a:r>
            <a:r>
              <a:rPr lang="en-US" sz="2200" dirty="0"/>
              <a:t>(ca. 1410-1461) – Burgundian court poet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1440 poem </a:t>
            </a:r>
            <a:r>
              <a:rPr lang="en-US" sz="2200" i="1" dirty="0"/>
              <a:t>Le Champion des Dames</a:t>
            </a:r>
            <a:r>
              <a:rPr lang="en-US" sz="2200" dirty="0"/>
              <a:t> (dedicated to Philip the Good), states:</a:t>
            </a:r>
          </a:p>
          <a:p>
            <a:pPr lvl="1">
              <a:lnSpc>
                <a:spcPct val="150000"/>
              </a:lnSpc>
            </a:pPr>
            <a:r>
              <a:rPr lang="en-US" sz="2200" i="1" dirty="0"/>
              <a:t>The English guise they wear with grace, they follow Dunstable aright</a:t>
            </a:r>
          </a:p>
          <a:p>
            <a:pPr lvl="1">
              <a:lnSpc>
                <a:spcPct val="150000"/>
              </a:lnSpc>
            </a:pPr>
            <a:r>
              <a:rPr lang="en-US" sz="2200" i="1" dirty="0"/>
              <a:t>And thereby they’ve learned apace to make their music gay and bright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Composers praised &amp; depicted in the poem: </a:t>
            </a:r>
            <a:r>
              <a:rPr lang="en-US" sz="2200" dirty="0" err="1"/>
              <a:t>Binchois</a:t>
            </a:r>
            <a:r>
              <a:rPr lang="en-US" sz="2200" dirty="0"/>
              <a:t> and </a:t>
            </a:r>
            <a:r>
              <a:rPr lang="en-US" sz="2200" b="1" dirty="0"/>
              <a:t>Guillaume</a:t>
            </a:r>
            <a:r>
              <a:rPr lang="en-US" sz="2200" dirty="0"/>
              <a:t> </a:t>
            </a:r>
            <a:r>
              <a:rPr lang="en-US" sz="2200" b="1" dirty="0"/>
              <a:t>Du Fay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FC35B-8B89-8D42-9FBD-251C89B6C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9777" y="3692190"/>
            <a:ext cx="2712223" cy="312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42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4416136" y="814926"/>
            <a:ext cx="724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620982"/>
            <a:ext cx="7987990" cy="410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One of the most important political, intellectual, and cultural centers of 15</a:t>
            </a:r>
            <a:r>
              <a:rPr lang="en-US" sz="2200" baseline="30000" dirty="0"/>
              <a:t>th</a:t>
            </a:r>
            <a:r>
              <a:rPr lang="en-US" sz="2200" dirty="0"/>
              <a:t>-century Europe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virtually independent principality that united large territories in France and the Low Countries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Major “player” in pan-European affairs, including 100-Year War; influence in France, England, Italy, Holy Roman Empire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Nominal capital: Dijon; in reality, an itinerant court, alternatively set in Brussels, Bruges, Lille, and Ghent 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730D76BC-FE93-8645-9604-7ABCC02633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4084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41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0" y="1620982"/>
            <a:ext cx="99568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Du Fay (Dufay, ca. 1397-1474)</a:t>
            </a:r>
            <a:r>
              <a:rPr lang="en-US" sz="2200" dirty="0"/>
              <a:t>: illustrious international career, reputation as the greatest Burgundian composer of his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worked in Burgundy, Italy, Savoy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Retired as a wealthy canon of Cambrai Cathedral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35083" y="4582391"/>
            <a:ext cx="827127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Honorary member of Philip of Burgundy’s court chapel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Other patrons include the duke of Savoy, Carlo Malatesta (Pesaro &amp; Rimini), and Pope Eugenius IV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 Fay head of the Papal chapel in Rome, Florence, Bologna</a:t>
            </a:r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A picture containing building, outdoor, sky, place of worship&#10;&#10;Description automatically generated">
            <a:extLst>
              <a:ext uri="{FF2B5EF4-FFF2-40B4-BE49-F238E27FC236}">
                <a16:creationId xmlns:a16="http://schemas.microsoft.com/office/drawing/2014/main" id="{1482ACE5-4A40-6340-A176-5E18CFF09150}"/>
              </a:ext>
            </a:extLst>
          </p:cNvPr>
          <p:cNvPicPr/>
          <p:nvPr/>
        </p:nvPicPr>
        <p:blipFill rotWithShape="1">
          <a:blip r:embed="rId4"/>
          <a:srcRect l="3951" t="1322" r="20542"/>
          <a:stretch/>
        </p:blipFill>
        <p:spPr bwMode="auto">
          <a:xfrm>
            <a:off x="8406353" y="3782291"/>
            <a:ext cx="3785647" cy="30757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426009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0" y="1620982"/>
            <a:ext cx="99568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Du Fay (Dufay, ca. 1397-1474)</a:t>
            </a:r>
            <a:r>
              <a:rPr lang="en-US" sz="2200" dirty="0"/>
              <a:t>: illustrious international career, reputation as the greatest Burgundian composer of his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As head of Papal chapel, accompanied pope Eugenius IV into exile in Florence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1436: dedication of Cathedral of Santa Maria del Fiore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Cathedral of Florence with the </a:t>
            </a:r>
            <a:r>
              <a:rPr lang="en-US" sz="2200" dirty="0" err="1"/>
              <a:t>Brunneleschi</a:t>
            </a:r>
            <a:r>
              <a:rPr lang="en-US" sz="2200" dirty="0"/>
              <a:t> dome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35083" y="4582391"/>
            <a:ext cx="9341424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Nuper</a:t>
            </a:r>
            <a:r>
              <a:rPr lang="en-US" sz="2200" b="1" i="1" dirty="0"/>
              <a:t> </a:t>
            </a:r>
            <a:r>
              <a:rPr lang="en-US" sz="2200" b="1" i="1" dirty="0" err="1"/>
              <a:t>rosarum</a:t>
            </a:r>
            <a:r>
              <a:rPr lang="en-US" sz="2200" b="1" i="1" dirty="0"/>
              <a:t> </a:t>
            </a:r>
            <a:r>
              <a:rPr lang="en-US" sz="2200" b="1" i="1" dirty="0" err="1"/>
              <a:t>flores</a:t>
            </a:r>
            <a:r>
              <a:rPr lang="en-US" sz="2200" dirty="0"/>
              <a:t>: Du Fay’s grand motet for dedication ceremony</a:t>
            </a:r>
            <a:endParaRPr lang="en-US" sz="2200" b="1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4 voices: </a:t>
            </a:r>
            <a:r>
              <a:rPr lang="en-US" sz="2200" b="1" dirty="0"/>
              <a:t>two</a:t>
            </a:r>
            <a:r>
              <a:rPr lang="en-US" sz="2200" dirty="0"/>
              <a:t> </a:t>
            </a:r>
            <a:r>
              <a:rPr lang="en-US" sz="2200" i="1" dirty="0"/>
              <a:t>tenors</a:t>
            </a:r>
            <a:r>
              <a:rPr lang="en-US" sz="2200" dirty="0"/>
              <a:t>, </a:t>
            </a:r>
            <a:r>
              <a:rPr lang="en-US" sz="2200" i="1" dirty="0" err="1"/>
              <a:t>motetus</a:t>
            </a:r>
            <a:r>
              <a:rPr lang="en-US" sz="2200" dirty="0"/>
              <a:t>, </a:t>
            </a:r>
            <a:r>
              <a:rPr lang="en-US" sz="2200" i="1" dirty="0"/>
              <a:t>triplum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Borrowed chant: </a:t>
            </a:r>
            <a:r>
              <a:rPr lang="en-US" sz="2200" i="1" dirty="0" err="1"/>
              <a:t>Terribilis</a:t>
            </a:r>
            <a:r>
              <a:rPr lang="en-US" sz="2200" i="1" dirty="0"/>
              <a:t> </a:t>
            </a:r>
            <a:r>
              <a:rPr lang="en-US" sz="2200" i="1" dirty="0" err="1"/>
              <a:t>est</a:t>
            </a:r>
            <a:r>
              <a:rPr lang="en-US" sz="2200" i="1" dirty="0"/>
              <a:t> locus </a:t>
            </a:r>
            <a:r>
              <a:rPr lang="en-US" sz="2200" i="1" dirty="0" err="1"/>
              <a:t>iste</a:t>
            </a:r>
            <a:r>
              <a:rPr lang="en-US" sz="2200" dirty="0"/>
              <a:t> (“How awesome is this place”)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Introit of the Mass for a dedication of a church</a:t>
            </a:r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21673-3ACD-0E48-B2A8-98A53F8E3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508" y="3237344"/>
            <a:ext cx="2715491" cy="3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3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0" y="1620982"/>
            <a:ext cx="99568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Du Fay (Dufay, ca. 1397-1474)</a:t>
            </a:r>
            <a:r>
              <a:rPr lang="en-US" sz="2200" dirty="0"/>
              <a:t>: illustrious international career, reputation as the greatest Burgundian composer of his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As head of Papal chapel, accompanied pope Eugenius IV into exile in Florence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1436: dedication of Cathedral of Santa Maria del Fiore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Cathedral of Florence with the </a:t>
            </a:r>
            <a:r>
              <a:rPr lang="en-US" sz="2200" dirty="0" err="1"/>
              <a:t>Brunneleschi</a:t>
            </a:r>
            <a:r>
              <a:rPr lang="en-US" sz="2200" dirty="0"/>
              <a:t> dome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35083" y="4582391"/>
            <a:ext cx="9341424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Nuper</a:t>
            </a:r>
            <a:r>
              <a:rPr lang="en-US" sz="2200" b="1" i="1" dirty="0"/>
              <a:t> </a:t>
            </a:r>
            <a:r>
              <a:rPr lang="en-US" sz="2200" b="1" i="1" dirty="0" err="1"/>
              <a:t>rosarum</a:t>
            </a:r>
            <a:r>
              <a:rPr lang="en-US" sz="2200" b="1" i="1" dirty="0"/>
              <a:t> </a:t>
            </a:r>
            <a:r>
              <a:rPr lang="en-US" sz="2200" b="1" i="1" dirty="0" err="1"/>
              <a:t>flores</a:t>
            </a:r>
            <a:r>
              <a:rPr lang="en-US" sz="2200" dirty="0"/>
              <a:t>: intricate number symbolism in poetry/music</a:t>
            </a:r>
            <a:endParaRPr lang="en-US" sz="2200" b="1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7 (“Virgin Mary”): lines per stanza, syllables per line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4 (“temple”): number of poetic stanzas, voices, sections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14 (“days of Temple dedication feast”): no. of pitches in chant fragment</a:t>
            </a:r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21673-3ACD-0E48-B2A8-98A53F8E3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508" y="3237344"/>
            <a:ext cx="2715491" cy="3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63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0" y="1620982"/>
            <a:ext cx="99568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Du Fay (Dufay, ca. 1397-1474)</a:t>
            </a:r>
            <a:r>
              <a:rPr lang="en-US" sz="2200" dirty="0"/>
              <a:t>: illustrious international career, reputation as the greatest Burgundian composer of his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As head of Papal chapel, accompanied pope Eugenius IV into exile in Florence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1436: dedication of Cathedral of Santa Maria del Fiore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Cathedral of Florence with the </a:t>
            </a:r>
            <a:r>
              <a:rPr lang="en-US" sz="2200" dirty="0" err="1"/>
              <a:t>Brunneleschi</a:t>
            </a:r>
            <a:r>
              <a:rPr lang="en-US" sz="2200" dirty="0"/>
              <a:t> dome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35083" y="4582391"/>
            <a:ext cx="9341424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Nuper</a:t>
            </a:r>
            <a:r>
              <a:rPr lang="en-US" sz="2200" b="1" i="1" dirty="0"/>
              <a:t> </a:t>
            </a:r>
            <a:r>
              <a:rPr lang="en-US" sz="2200" b="1" i="1" dirty="0" err="1"/>
              <a:t>rosarum</a:t>
            </a:r>
            <a:r>
              <a:rPr lang="en-US" sz="2200" b="1" i="1" dirty="0"/>
              <a:t> </a:t>
            </a:r>
            <a:r>
              <a:rPr lang="en-US" sz="2200" b="1" i="1" dirty="0" err="1"/>
              <a:t>flores</a:t>
            </a:r>
            <a:r>
              <a:rPr lang="en-US" sz="2200" dirty="0"/>
              <a:t>: intricate number symbolism in poetry/music</a:t>
            </a:r>
            <a:endParaRPr lang="en-US" sz="2200" b="1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28 (7 x 4, 14 x 2): total no. of poetic lines; total no. of pitches in 2 </a:t>
            </a:r>
            <a:r>
              <a:rPr lang="en-US" sz="2200" i="1" dirty="0"/>
              <a:t>tenors</a:t>
            </a:r>
            <a:r>
              <a:rPr lang="en-US" sz="2200" dirty="0"/>
              <a:t> of each section; total no. of </a:t>
            </a:r>
            <a:r>
              <a:rPr lang="en-US" sz="2200" i="1" dirty="0" err="1"/>
              <a:t>tempora</a:t>
            </a:r>
            <a:r>
              <a:rPr lang="en-US" sz="2200" dirty="0"/>
              <a:t> (time units) in each section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14 </a:t>
            </a:r>
            <a:r>
              <a:rPr lang="en-US" sz="2200" i="1" dirty="0" err="1"/>
              <a:t>tempora</a:t>
            </a:r>
            <a:r>
              <a:rPr lang="en-US" sz="2200" dirty="0"/>
              <a:t>:</a:t>
            </a:r>
            <a:r>
              <a:rPr lang="en-US" sz="2200" i="1" dirty="0"/>
              <a:t> </a:t>
            </a:r>
            <a:r>
              <a:rPr lang="en-US" sz="2200" i="1" dirty="0" err="1"/>
              <a:t>motetus</a:t>
            </a:r>
            <a:r>
              <a:rPr lang="en-US" sz="2200" i="1" dirty="0"/>
              <a:t>/triplum </a:t>
            </a:r>
            <a:r>
              <a:rPr lang="en-US" sz="2200" dirty="0"/>
              <a:t>duet; 14 </a:t>
            </a:r>
            <a:r>
              <a:rPr lang="en-US" sz="2200" i="1" dirty="0" err="1"/>
              <a:t>tempora</a:t>
            </a:r>
            <a:r>
              <a:rPr lang="en-US" sz="2200" dirty="0"/>
              <a:t> – 4 voices w/ chant</a:t>
            </a:r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21673-3ACD-0E48-B2A8-98A53F8E3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508" y="3237344"/>
            <a:ext cx="2715491" cy="3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36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0" y="1620982"/>
            <a:ext cx="99568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Du Fay (Dufay, ca. 1397-1474)</a:t>
            </a:r>
            <a:r>
              <a:rPr lang="en-US" sz="2200" dirty="0"/>
              <a:t>: illustrious international career, reputation as the greatest Burgundian composer of his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As head of Papal chapel, accompanied pope Eugenius IV into exile in Florence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1436: dedication of Cathedral of Santa Maria del Fiore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Cathedral of Florence with the </a:t>
            </a:r>
            <a:r>
              <a:rPr lang="en-US" sz="2200" dirty="0" err="1"/>
              <a:t>Brunneleschi</a:t>
            </a:r>
            <a:r>
              <a:rPr lang="en-US" sz="2200" dirty="0"/>
              <a:t> dome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35083" y="4582391"/>
            <a:ext cx="9341424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Nuper</a:t>
            </a:r>
            <a:r>
              <a:rPr lang="en-US" sz="2200" b="1" i="1" dirty="0"/>
              <a:t> </a:t>
            </a:r>
            <a:r>
              <a:rPr lang="en-US" sz="2200" b="1" i="1" dirty="0" err="1"/>
              <a:t>rosarum</a:t>
            </a:r>
            <a:r>
              <a:rPr lang="en-US" sz="2200" b="1" i="1" dirty="0"/>
              <a:t> </a:t>
            </a:r>
            <a:r>
              <a:rPr lang="en-US" sz="2200" b="1" i="1" dirty="0" err="1"/>
              <a:t>flores</a:t>
            </a:r>
            <a:r>
              <a:rPr lang="en-US" sz="2200" dirty="0"/>
              <a:t>: intricate number symbolism in poetry/music</a:t>
            </a:r>
            <a:endParaRPr lang="en-US" sz="2200" b="1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6:4:2:3 – proportions that govern the architecture of the Temple &amp; Cathedral of Florence; mathematical ratios of perfect consonances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Temporal proportions of 4 sections, chant time signatures in each</a:t>
            </a:r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21673-3ACD-0E48-B2A8-98A53F8E3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508" y="3237344"/>
            <a:ext cx="2715491" cy="3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62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0" y="1620982"/>
            <a:ext cx="99568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Du Fay (Dufay, ca. 1397-1474)</a:t>
            </a:r>
            <a:r>
              <a:rPr lang="en-US" sz="2200" dirty="0"/>
              <a:t>: illustrious international career, reputation as the greatest Burgundian composer of his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As head of Papal chapel, accompanied pope Eugenius IV into exile in Florence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1436: dedication of Cathedral of Santa Maria del Fiore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Cathedral of Florence with the </a:t>
            </a:r>
            <a:r>
              <a:rPr lang="en-US" sz="2200" dirty="0" err="1"/>
              <a:t>Brunneleschi</a:t>
            </a:r>
            <a:r>
              <a:rPr lang="en-US" sz="2200" dirty="0"/>
              <a:t> dome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35083" y="4582391"/>
            <a:ext cx="9341424" cy="156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Nuper</a:t>
            </a:r>
            <a:r>
              <a:rPr lang="en-US" sz="2200" b="1" i="1" dirty="0"/>
              <a:t> </a:t>
            </a:r>
            <a:r>
              <a:rPr lang="en-US" sz="2200" b="1" i="1" dirty="0" err="1"/>
              <a:t>rosarum</a:t>
            </a:r>
            <a:r>
              <a:rPr lang="en-US" sz="2200" b="1" i="1" dirty="0"/>
              <a:t> </a:t>
            </a:r>
            <a:r>
              <a:rPr lang="en-US" sz="2200" b="1" i="1" dirty="0" err="1"/>
              <a:t>flores</a:t>
            </a:r>
            <a:r>
              <a:rPr lang="en-US" sz="2200" dirty="0"/>
              <a:t>: Du Fay’s </a:t>
            </a:r>
            <a:r>
              <a:rPr lang="en-US" sz="2200" b="1" i="1" dirty="0"/>
              <a:t>isorhythmic </a:t>
            </a:r>
            <a:r>
              <a:rPr lang="en-US" sz="2200" dirty="0"/>
              <a:t>motet for dedication ceremony</a:t>
            </a:r>
            <a:endParaRPr lang="en-US" sz="2200" b="1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Color</a:t>
            </a:r>
            <a:r>
              <a:rPr lang="en-US" sz="2200" dirty="0"/>
              <a:t> (repeated pitch pattern): 4 x 2 (1 statement of chant per </a:t>
            </a:r>
            <a:r>
              <a:rPr lang="en-US" sz="2200" i="1" dirty="0"/>
              <a:t>tenor</a:t>
            </a:r>
            <a:r>
              <a:rPr lang="en-US" sz="2200" dirty="0"/>
              <a:t>/section)</a:t>
            </a:r>
            <a:endParaRPr lang="en-US" sz="22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Talea</a:t>
            </a:r>
            <a:r>
              <a:rPr lang="en-US" sz="2200" dirty="0"/>
              <a:t> (repeated rhythmic pattern): 4 x 2 (proportions mirror the 6:4:2:3 ratio)</a:t>
            </a:r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21673-3ACD-0E48-B2A8-98A53F8E3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508" y="3237344"/>
            <a:ext cx="2715491" cy="3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419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0" y="1620982"/>
            <a:ext cx="99568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Du Fay (Dufay, ca. 1397-1474)</a:t>
            </a:r>
            <a:r>
              <a:rPr lang="en-US" sz="2200" dirty="0"/>
              <a:t>: illustrious international career, reputation as the greatest Burgundian composer of his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As head of Papal chapel, accompanied pope Eugenius IV into exile in Florence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1436: dedication of Cathedral of Santa Maria del Fiore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Cathedral of Florence with the </a:t>
            </a:r>
            <a:r>
              <a:rPr lang="en-US" sz="2200" dirty="0" err="1"/>
              <a:t>Brunneleschi</a:t>
            </a:r>
            <a:r>
              <a:rPr lang="en-US" sz="2200" dirty="0"/>
              <a:t> dome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35083" y="4582391"/>
            <a:ext cx="9341424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Nuper</a:t>
            </a:r>
            <a:r>
              <a:rPr lang="en-US" sz="2200" b="1" i="1" dirty="0"/>
              <a:t> </a:t>
            </a:r>
            <a:r>
              <a:rPr lang="en-US" sz="2200" b="1" i="1" dirty="0" err="1"/>
              <a:t>rosarum</a:t>
            </a:r>
            <a:r>
              <a:rPr lang="en-US" sz="2200" b="1" i="1" dirty="0"/>
              <a:t> </a:t>
            </a:r>
            <a:r>
              <a:rPr lang="en-US" sz="2200" b="1" i="1" dirty="0" err="1"/>
              <a:t>flores</a:t>
            </a:r>
            <a:r>
              <a:rPr lang="en-US" sz="2200" dirty="0"/>
              <a:t>: Du Fay’s </a:t>
            </a:r>
            <a:r>
              <a:rPr lang="en-US" sz="2200" b="1" i="1" dirty="0"/>
              <a:t>isorhythmic </a:t>
            </a:r>
            <a:r>
              <a:rPr lang="en-US" sz="2200" dirty="0"/>
              <a:t>motet for dedication ceremony</a:t>
            </a:r>
            <a:endParaRPr lang="en-US" sz="2200" b="1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Color</a:t>
            </a:r>
            <a:r>
              <a:rPr lang="en-US" sz="2200" dirty="0"/>
              <a:t> (repeated pitch pattern): 4 x 2 (1 statement of chant per </a:t>
            </a:r>
            <a:r>
              <a:rPr lang="en-US" sz="2200" i="1" dirty="0"/>
              <a:t>tenor</a:t>
            </a:r>
            <a:r>
              <a:rPr lang="en-US" sz="2200" dirty="0"/>
              <a:t>/section)</a:t>
            </a:r>
            <a:endParaRPr lang="en-US" sz="22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Talea</a:t>
            </a:r>
            <a:r>
              <a:rPr lang="en-US" sz="2200" dirty="0"/>
              <a:t> (repeated rhythmic pattern): 4 x 2 (proportions mirror the 6:4:2:3 ratio)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“Ars Nova” technique for chant-based sacred genres: motet, Mass</a:t>
            </a:r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621673-3ACD-0E48-B2A8-98A53F8E3F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6508" y="3237344"/>
            <a:ext cx="2715491" cy="362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19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156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Messe de </a:t>
            </a:r>
            <a:r>
              <a:rPr lang="en-US" sz="2200" b="1" i="1" dirty="0" err="1"/>
              <a:t>Nostre</a:t>
            </a:r>
            <a:r>
              <a:rPr lang="en-US" sz="2200" b="1" i="1" dirty="0"/>
              <a:t>-Dame </a:t>
            </a:r>
            <a:r>
              <a:rPr lang="en-US" sz="2200" dirty="0"/>
              <a:t>(ca. 1365) by Guillaume de Machaut: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known polyphonic setting of the Mass Ordinary by a single composer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Composed for Notre-Dame of Rheims to be performed in his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3543301"/>
            <a:ext cx="8406246" cy="308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4 voices sing continuously (no monophonic sections)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Characteristic descending motif in all movements (a unifying device)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Gloria</a:t>
            </a:r>
            <a:r>
              <a:rPr lang="en-US" sz="2200" dirty="0"/>
              <a:t>, </a:t>
            </a:r>
            <a:r>
              <a:rPr lang="en-US" sz="2200" i="1" dirty="0"/>
              <a:t>Credo</a:t>
            </a:r>
            <a:r>
              <a:rPr lang="en-US" sz="2200" dirty="0"/>
              <a:t>: freely composed (no chant)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Kyrie, Sanctus, Agnus Dei, </a:t>
            </a:r>
            <a:r>
              <a:rPr lang="en-US" sz="2200" i="1" dirty="0" err="1"/>
              <a:t>Ite</a:t>
            </a:r>
            <a:r>
              <a:rPr lang="en-US" sz="2200" i="1" dirty="0"/>
              <a:t> </a:t>
            </a:r>
            <a:r>
              <a:rPr lang="en-US" sz="2200" i="1" dirty="0" err="1"/>
              <a:t>Missa</a:t>
            </a:r>
            <a:r>
              <a:rPr lang="en-US" sz="2200" i="1" dirty="0"/>
              <a:t> Est, Amen </a:t>
            </a:r>
            <a:r>
              <a:rPr lang="en-US" sz="2200" dirty="0"/>
              <a:t>of </a:t>
            </a:r>
            <a:r>
              <a:rPr lang="en-US" sz="2200" i="1" dirty="0"/>
              <a:t>Credo</a:t>
            </a:r>
            <a:r>
              <a:rPr lang="en-US" sz="2200" dirty="0"/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Based on local Rheims-area chants associated with Virgin Mary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Use </a:t>
            </a:r>
            <a:r>
              <a:rPr lang="en-US" sz="2200" b="1" i="1" dirty="0"/>
              <a:t>isorhythmic procedures </a:t>
            </a:r>
            <a:r>
              <a:rPr lang="en-US" sz="2200" dirty="0"/>
              <a:t>in </a:t>
            </a:r>
            <a:r>
              <a:rPr lang="en-US" sz="2200" i="1" dirty="0"/>
              <a:t>tenor</a:t>
            </a:r>
            <a:r>
              <a:rPr lang="en-US" sz="2200" dirty="0"/>
              <a:t>, other voices</a:t>
            </a:r>
            <a:endParaRPr lang="en-US" sz="2200" i="1" dirty="0"/>
          </a:p>
        </p:txBody>
      </p:sp>
      <p:pic>
        <p:nvPicPr>
          <p:cNvPr id="11" name="Picture 10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30627EE-0E89-CC4E-80AE-E4AC09D7F0A0}"/>
              </a:ext>
            </a:extLst>
          </p:cNvPr>
          <p:cNvPicPr/>
          <p:nvPr/>
        </p:nvPicPr>
        <p:blipFill rotWithShape="1">
          <a:blip r:embed="rId3"/>
          <a:srcRect l="9792" r="4167"/>
          <a:stretch/>
        </p:blipFill>
        <p:spPr bwMode="auto">
          <a:xfrm>
            <a:off x="-1" y="-1"/>
            <a:ext cx="2971799" cy="3034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picture containing outdoor, sky, building, church&#10;&#10;Description automatically generated">
            <a:extLst>
              <a:ext uri="{FF2B5EF4-FFF2-40B4-BE49-F238E27FC236}">
                <a16:creationId xmlns:a16="http://schemas.microsoft.com/office/drawing/2014/main" id="{F61CC516-2A12-F143-BBB9-F654738C2C55}"/>
              </a:ext>
            </a:extLst>
          </p:cNvPr>
          <p:cNvPicPr/>
          <p:nvPr/>
        </p:nvPicPr>
        <p:blipFill rotWithShape="1">
          <a:blip r:embed="rId4"/>
          <a:srcRect l="8868" t="11034" r="3953" b="10707"/>
          <a:stretch/>
        </p:blipFill>
        <p:spPr bwMode="auto">
          <a:xfrm>
            <a:off x="9220201" y="3184295"/>
            <a:ext cx="2971800" cy="3673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16484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1563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Messe de </a:t>
            </a:r>
            <a:r>
              <a:rPr lang="en-US" sz="2200" b="1" i="1" dirty="0" err="1"/>
              <a:t>Nostre</a:t>
            </a:r>
            <a:r>
              <a:rPr lang="en-US" sz="2200" b="1" i="1" dirty="0"/>
              <a:t>-Dame </a:t>
            </a:r>
            <a:r>
              <a:rPr lang="en-US" sz="2200" dirty="0"/>
              <a:t>(ca. 1365) by Guillaume de Machaut: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known polyphonic setting of the Mass Ordinary by a single composer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Composed for Notre-Dame of Rheims to be performed in his memory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3543301"/>
            <a:ext cx="7499351" cy="308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Agnus Dei</a:t>
            </a:r>
            <a:r>
              <a:rPr lang="en-US" sz="2200" dirty="0"/>
              <a:t>: 3 sections (ABA: </a:t>
            </a:r>
            <a:r>
              <a:rPr lang="en-US" sz="2200" i="1" dirty="0"/>
              <a:t>Agnus Dei-III </a:t>
            </a:r>
            <a:r>
              <a:rPr lang="en-US" sz="2200" dirty="0"/>
              <a:t>repeats </a:t>
            </a:r>
            <a:r>
              <a:rPr lang="en-US" sz="2200" i="1" dirty="0"/>
              <a:t>Agnus Dei-I</a:t>
            </a:r>
            <a:r>
              <a:rPr lang="en-US" sz="22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Incipits are freely composed; </a:t>
            </a:r>
            <a:r>
              <a:rPr lang="en-US" sz="2200" i="1" dirty="0"/>
              <a:t>qui </a:t>
            </a:r>
            <a:r>
              <a:rPr lang="en-US" sz="2200" i="1" dirty="0" err="1"/>
              <a:t>tollis</a:t>
            </a:r>
            <a:r>
              <a:rPr lang="en-US" sz="2200" dirty="0"/>
              <a:t> settings isorhythmic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One chant statement (i.e., </a:t>
            </a:r>
            <a:r>
              <a:rPr lang="en-US" sz="2200" b="1" i="1" dirty="0"/>
              <a:t>color</a:t>
            </a:r>
            <a:r>
              <a:rPr lang="en-US" sz="2200" dirty="0"/>
              <a:t>) per section (3 total)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Agnus Dei-I/III</a:t>
            </a:r>
            <a:r>
              <a:rPr lang="en-US" sz="2200" dirty="0"/>
              <a:t>: isorhythmic </a:t>
            </a:r>
            <a:r>
              <a:rPr lang="en-US" sz="2200" i="1" dirty="0"/>
              <a:t>tenor </a:t>
            </a:r>
            <a:r>
              <a:rPr lang="en-US" sz="2200" dirty="0"/>
              <a:t>&amp; </a:t>
            </a:r>
            <a:r>
              <a:rPr lang="en-US" sz="2200" i="1" dirty="0" err="1"/>
              <a:t>contratenor</a:t>
            </a:r>
            <a:r>
              <a:rPr lang="en-US" sz="2200" dirty="0"/>
              <a:t> (2 </a:t>
            </a:r>
            <a:r>
              <a:rPr lang="en-US" sz="2200" i="1" dirty="0" err="1"/>
              <a:t>taleas</a:t>
            </a:r>
            <a:r>
              <a:rPr lang="en-US" sz="2200" dirty="0"/>
              <a:t> each) against free, faster, syncopated upper voices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Agnus Dei-II</a:t>
            </a:r>
            <a:r>
              <a:rPr lang="en-US" sz="2200" dirty="0"/>
              <a:t>: </a:t>
            </a:r>
            <a:r>
              <a:rPr lang="en-US" sz="2200" b="1" i="1" dirty="0"/>
              <a:t>pan-isorhythmic</a:t>
            </a:r>
            <a:r>
              <a:rPr lang="en-US" sz="2200" dirty="0"/>
              <a:t> (6 shorter </a:t>
            </a:r>
            <a:r>
              <a:rPr lang="en-US" sz="2200" i="1" dirty="0" err="1"/>
              <a:t>taleas</a:t>
            </a:r>
            <a:r>
              <a:rPr lang="en-US" sz="2200" dirty="0"/>
              <a:t> in all voices)</a:t>
            </a:r>
            <a:endParaRPr lang="en-US" sz="2200" i="1" dirty="0"/>
          </a:p>
        </p:txBody>
      </p:sp>
      <p:pic>
        <p:nvPicPr>
          <p:cNvPr id="11" name="Picture 10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30627EE-0E89-CC4E-80AE-E4AC09D7F0A0}"/>
              </a:ext>
            </a:extLst>
          </p:cNvPr>
          <p:cNvPicPr/>
          <p:nvPr/>
        </p:nvPicPr>
        <p:blipFill rotWithShape="1">
          <a:blip r:embed="rId3"/>
          <a:srcRect l="9792" r="4167"/>
          <a:stretch/>
        </p:blipFill>
        <p:spPr bwMode="auto">
          <a:xfrm>
            <a:off x="-1" y="-1"/>
            <a:ext cx="2971799" cy="3034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D0D4958-A5D1-BD4C-95D0-2B86D7B7A0D2}"/>
              </a:ext>
            </a:extLst>
          </p:cNvPr>
          <p:cNvPicPr/>
          <p:nvPr/>
        </p:nvPicPr>
        <p:blipFill rotWithShape="1">
          <a:blip r:embed="rId4"/>
          <a:srcRect l="5561" r="5324"/>
          <a:stretch/>
        </p:blipFill>
        <p:spPr bwMode="auto">
          <a:xfrm>
            <a:off x="7460673" y="3771130"/>
            <a:ext cx="4731327" cy="3086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907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1" y="1620983"/>
            <a:ext cx="9956799" cy="4102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Du Fay (Dufay, ca. 1397-1474)</a:t>
            </a:r>
            <a:r>
              <a:rPr lang="en-US" sz="2200" dirty="0"/>
              <a:t>: illustrious international career, reputation as the greatest Burgundian composer of his generation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Standardized, perfected the first type of the polyphonic Mass Ordinary setting: a  </a:t>
            </a:r>
            <a:r>
              <a:rPr lang="en-US" sz="2200" b="1" i="1" dirty="0"/>
              <a:t>cyclical cantus-firmus Mass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Signature genre of Franco-Flemish composers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5 movements (no </a:t>
            </a:r>
            <a:r>
              <a:rPr lang="en-US" sz="2200" i="1" dirty="0" err="1"/>
              <a:t>Ite</a:t>
            </a:r>
            <a:r>
              <a:rPr lang="en-US" sz="2200" i="1" dirty="0"/>
              <a:t> </a:t>
            </a:r>
            <a:r>
              <a:rPr lang="en-US" sz="2200" i="1" dirty="0" err="1"/>
              <a:t>missa</a:t>
            </a:r>
            <a:r>
              <a:rPr lang="en-US" sz="2200" i="1" dirty="0"/>
              <a:t> </a:t>
            </a:r>
            <a:r>
              <a:rPr lang="en-US" sz="2200" i="1" dirty="0" err="1"/>
              <a:t>est</a:t>
            </a:r>
            <a:r>
              <a:rPr lang="en-US" sz="2200" dirty="0"/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Same borrowed melody in </a:t>
            </a:r>
            <a:r>
              <a:rPr lang="en-US" sz="2200" i="1" dirty="0"/>
              <a:t>tenor </a:t>
            </a:r>
            <a:r>
              <a:rPr lang="en-US" sz="2200" dirty="0"/>
              <a:t>of all movements – the </a:t>
            </a:r>
            <a:r>
              <a:rPr lang="en-US" sz="2200" b="1" i="1" dirty="0"/>
              <a:t>cantus-firmus</a:t>
            </a:r>
            <a:endParaRPr lang="en-US" sz="22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May be chant or secular song (</a:t>
            </a:r>
            <a:r>
              <a:rPr lang="en-US" sz="2200" i="1" dirty="0"/>
              <a:t>cantus </a:t>
            </a:r>
            <a:r>
              <a:rPr lang="en-US" sz="2200" dirty="0"/>
              <a:t>or </a:t>
            </a:r>
            <a:r>
              <a:rPr lang="en-US" sz="2200" i="1" dirty="0"/>
              <a:t>tenor</a:t>
            </a:r>
            <a:r>
              <a:rPr lang="en-US" sz="2200" dirty="0"/>
              <a:t>); gives the Mass its title</a:t>
            </a:r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5B3A803-0B1D-274D-898D-43C3018BDF1B}"/>
              </a:ext>
            </a:extLst>
          </p:cNvPr>
          <p:cNvSpPr/>
          <p:nvPr/>
        </p:nvSpPr>
        <p:spPr>
          <a:xfrm>
            <a:off x="63501" y="5933209"/>
            <a:ext cx="11823699" cy="547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NB: from now on, a “Mass” (with rare exceptions) means a polyphonic setting of the Mass Ordinary</a:t>
            </a:r>
          </a:p>
        </p:txBody>
      </p:sp>
    </p:spTree>
    <p:extLst>
      <p:ext uri="{BB962C8B-B14F-4D97-AF65-F5344CB8AC3E}">
        <p14:creationId xmlns:p14="http://schemas.microsoft.com/office/powerpoint/2010/main" val="2831235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Philip III (aka Philip the Good), duke of Burgundy</a:t>
            </a:r>
            <a:r>
              <a:rPr lang="en-US" sz="2200" dirty="0"/>
              <a:t>: the most powerful of the Burgundian dukes, ruled for almost 50 years; “Grand Duke of the West”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Scion of French royal house Valois, cousin/rival to both the French &amp; English kings; expanded Burgundian territories and alliances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7886700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Philip’s court</a:t>
            </a:r>
            <a:r>
              <a:rPr lang="en-US" sz="2200" dirty="0"/>
              <a:t>: the most brilliant and celebrated in Europe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Acknowledged leader of manners, taste, fashion, and the arts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Order of the Golden Fleece (est. 1430) – Europe’s most prestigious chivalric order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Patronage is extended to scholars, writers, artists, musicians</a:t>
            </a:r>
            <a:endParaRPr lang="en-US" sz="2200" b="1" i="1" dirty="0"/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D75BD36-A394-4542-88ED-116AF6AAAA6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15118" y="3744640"/>
            <a:ext cx="4376882" cy="31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40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Philip III (aka Philip the Good), duke of Burgundy</a:t>
            </a:r>
            <a:r>
              <a:rPr lang="en-US" sz="2200" dirty="0"/>
              <a:t>: the most powerful of the Burgundian dukes, ruled for almost 50 years; “Grand Duke of the West”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Involved himself in both secular and ecclesiastical European politics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Strong religious sentiment at court (e.g., Order of the Golden Fleece)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0" y="4270636"/>
            <a:ext cx="5845688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“Feast of the Pheasant” </a:t>
            </a:r>
            <a:r>
              <a:rPr lang="en-US" sz="2200" dirty="0"/>
              <a:t>(17 Feb 1454, Lille):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grand banquet hosted by Philip the Good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Philip &amp; his knights publicly took the “Oath of the Pheasant”: a vow to launch a crusade to free Constantinople from the Turks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2FBD27-1FC9-E545-AB20-2263C4E25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88" y="3974962"/>
            <a:ext cx="6346311" cy="28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002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Philip III (aka Philip the Good), duke of Burgundy</a:t>
            </a:r>
            <a:r>
              <a:rPr lang="en-US" sz="2200" dirty="0"/>
              <a:t>: the most powerful of the Burgundian dukes, ruled for almost 50 years; “Grand Duke of the West”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Involved himself in both secular and ecclesiastical European politics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Strong religious sentiment at court (e.g., Order of the Golden Fleece)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0" y="4270636"/>
            <a:ext cx="5845688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“Feast of the Pheasant” </a:t>
            </a:r>
            <a:r>
              <a:rPr lang="en-US" sz="2200" dirty="0"/>
              <a:t>(17 Feb 1454, Lille):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grand banquet hosted by Philip the Good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Lavish entertainment included music by Du Fay, </a:t>
            </a:r>
            <a:r>
              <a:rPr lang="en-US" sz="2200" dirty="0" err="1"/>
              <a:t>Binchois</a:t>
            </a:r>
            <a:r>
              <a:rPr lang="en-US" sz="2200" dirty="0"/>
              <a:t>, other Burgundian composers, performed by members of the court chapel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2FBD27-1FC9-E545-AB20-2263C4E25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5688" y="3974962"/>
            <a:ext cx="6346311" cy="28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88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Philip III (aka Philip the Good), duke of Burgundy</a:t>
            </a:r>
            <a:r>
              <a:rPr lang="en-US" sz="2200" dirty="0"/>
              <a:t>: the most powerful of the Burgundian dukes, ruled for almost 50 years; “Grand Duke of the West”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Involved himself in both secular and ecclesiastical European politics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Strong religious sentiment at court (e.g., Order of the Golden Fleece)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-1" y="4270636"/>
            <a:ext cx="8661267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L’homme</a:t>
            </a:r>
            <a:r>
              <a:rPr lang="en-US" sz="2200" b="1" i="1" dirty="0"/>
              <a:t> </a:t>
            </a:r>
            <a:r>
              <a:rPr lang="en-US" sz="2200" b="1" i="1" dirty="0" err="1"/>
              <a:t>armé</a:t>
            </a:r>
            <a:r>
              <a:rPr lang="en-US" sz="2200" b="1" i="1" dirty="0"/>
              <a:t> </a:t>
            </a:r>
            <a:r>
              <a:rPr lang="en-US" sz="2200" b="1" dirty="0"/>
              <a:t>(“The Armed Man”)</a:t>
            </a:r>
            <a:r>
              <a:rPr lang="en-US" sz="2200" dirty="0"/>
              <a:t> – monophonic chanson (by Du Fay?)</a:t>
            </a:r>
            <a:endParaRPr lang="en-US" sz="22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Performed at, possibly composed for the Feast of the Pheasant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Militant text, melodic trumpet calls encourage all Christians to arm themselves for battle (i.e., “the armed man” = Christ, Philip the Good)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Tune: a very popular Mass </a:t>
            </a:r>
            <a:r>
              <a:rPr lang="en-US" sz="2200" i="1" dirty="0"/>
              <a:t>cantus-firmus </a:t>
            </a:r>
            <a:r>
              <a:rPr lang="en-US" sz="2200" dirty="0"/>
              <a:t>(over 30 known settings)</a:t>
            </a:r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32DB2A-5213-BB4A-AD35-A4EE5FEB95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67" y="3792682"/>
            <a:ext cx="3530733" cy="30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98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0" y="1620982"/>
            <a:ext cx="99568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L’homme</a:t>
            </a:r>
            <a:r>
              <a:rPr lang="en-US" sz="2200" b="1" i="1" dirty="0"/>
              <a:t> </a:t>
            </a:r>
            <a:r>
              <a:rPr lang="en-US" sz="2200" b="1" i="1" dirty="0" err="1"/>
              <a:t>armé</a:t>
            </a:r>
            <a:r>
              <a:rPr lang="en-US" sz="2200" b="1" i="1" dirty="0"/>
              <a:t> </a:t>
            </a:r>
            <a:r>
              <a:rPr lang="en-US" sz="2200" dirty="0"/>
              <a:t>(ca. 1460) by Guillaume Du Fay: a </a:t>
            </a:r>
            <a:r>
              <a:rPr lang="en-US" sz="2200" b="1" i="1" dirty="0"/>
              <a:t>cantus-firmus </a:t>
            </a:r>
            <a:r>
              <a:rPr lang="en-US" sz="2200" b="1" dirty="0"/>
              <a:t>Mass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known example of a </a:t>
            </a:r>
            <a:r>
              <a:rPr lang="en-US" sz="2200" i="1" dirty="0" err="1"/>
              <a:t>L’homme</a:t>
            </a:r>
            <a:r>
              <a:rPr lang="en-US" sz="2200" i="1" dirty="0"/>
              <a:t> </a:t>
            </a:r>
            <a:r>
              <a:rPr lang="en-US" sz="2200" i="1" dirty="0" err="1"/>
              <a:t>armé</a:t>
            </a:r>
            <a:r>
              <a:rPr lang="en-US" sz="2200" i="1" dirty="0"/>
              <a:t> </a:t>
            </a:r>
            <a:r>
              <a:rPr lang="en-US" sz="2200" dirty="0"/>
              <a:t>Mass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Borrowed melody appears at least once in the </a:t>
            </a:r>
            <a:r>
              <a:rPr lang="en-US" sz="2200" i="1" dirty="0"/>
              <a:t>tenor</a:t>
            </a:r>
            <a:r>
              <a:rPr lang="en-US" sz="2200" dirty="0"/>
              <a:t> of all 5 movements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4 voices (</a:t>
            </a:r>
            <a:r>
              <a:rPr lang="en-US" sz="2200" i="1" dirty="0"/>
              <a:t>cantus, tenor, </a:t>
            </a:r>
            <a:r>
              <a:rPr lang="en-US" sz="2200" i="1" dirty="0" err="1"/>
              <a:t>contratenor</a:t>
            </a:r>
            <a:r>
              <a:rPr lang="en-US" sz="2200" i="1" dirty="0"/>
              <a:t> altus, </a:t>
            </a:r>
            <a:r>
              <a:rPr lang="en-US" sz="2200" i="1" dirty="0" err="1"/>
              <a:t>contratenor</a:t>
            </a:r>
            <a:r>
              <a:rPr lang="en-US" sz="2200" i="1" dirty="0"/>
              <a:t> </a:t>
            </a:r>
            <a:r>
              <a:rPr lang="en-US" sz="2200" i="1" dirty="0" err="1"/>
              <a:t>bassus</a:t>
            </a:r>
            <a:r>
              <a:rPr lang="en-US" sz="2200" dirty="0"/>
              <a:t>) do not share range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SATB </a:t>
            </a:r>
            <a:r>
              <a:rPr lang="en-US" sz="2200" i="1" dirty="0"/>
              <a:t>quartet of soloists</a:t>
            </a:r>
            <a:r>
              <a:rPr lang="en-US" sz="2200" dirty="0"/>
              <a:t> – </a:t>
            </a:r>
            <a:r>
              <a:rPr lang="en-US" sz="2200" b="1" i="1" dirty="0"/>
              <a:t>not chorus!</a:t>
            </a:r>
            <a:endParaRPr lang="en-US" sz="2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35083" y="4582391"/>
            <a:ext cx="869719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/>
              <a:t>Other compositional techniques: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Reduced textures: most movements, sections begin with a </a:t>
            </a:r>
            <a:r>
              <a:rPr lang="en-US" sz="2200" b="1" i="1" dirty="0"/>
              <a:t>duet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Motto technique</a:t>
            </a:r>
            <a:r>
              <a:rPr lang="en-US" sz="2200" dirty="0"/>
              <a:t>: all movements begin with a variant of </a:t>
            </a:r>
            <a:r>
              <a:rPr lang="en-US" sz="2200" b="1" i="1" dirty="0"/>
              <a:t>the same duet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Melodic/rhythmic gestures of </a:t>
            </a:r>
            <a:r>
              <a:rPr lang="en-US" sz="2200" i="1" dirty="0" err="1"/>
              <a:t>L’homme</a:t>
            </a:r>
            <a:r>
              <a:rPr lang="en-US" sz="2200" i="1" dirty="0"/>
              <a:t> </a:t>
            </a:r>
            <a:r>
              <a:rPr lang="en-US" sz="2200" i="1" dirty="0" err="1"/>
              <a:t>armé</a:t>
            </a:r>
            <a:r>
              <a:rPr lang="en-US" sz="2200" i="1" dirty="0"/>
              <a:t> </a:t>
            </a:r>
            <a:r>
              <a:rPr lang="en-US" sz="2200" dirty="0"/>
              <a:t>appear in other voices</a:t>
            </a:r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A37B0-13F8-DE49-8172-C13D284BD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67" y="3792682"/>
            <a:ext cx="3530733" cy="30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36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0" y="1620982"/>
            <a:ext cx="99568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L’homme</a:t>
            </a:r>
            <a:r>
              <a:rPr lang="en-US" sz="2200" b="1" i="1" dirty="0"/>
              <a:t> </a:t>
            </a:r>
            <a:r>
              <a:rPr lang="en-US" sz="2200" b="1" i="1" dirty="0" err="1"/>
              <a:t>armé</a:t>
            </a:r>
            <a:r>
              <a:rPr lang="en-US" sz="2200" b="1" i="1" dirty="0"/>
              <a:t> </a:t>
            </a:r>
            <a:r>
              <a:rPr lang="en-US" sz="2200" dirty="0"/>
              <a:t>(ca. 1460) by Guillaume Du Fay: a </a:t>
            </a:r>
            <a:r>
              <a:rPr lang="en-US" sz="2200" b="1" i="1" dirty="0"/>
              <a:t>cantus-firmus </a:t>
            </a:r>
            <a:r>
              <a:rPr lang="en-US" sz="2200" b="1" dirty="0"/>
              <a:t>Mass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known example of a </a:t>
            </a:r>
            <a:r>
              <a:rPr lang="en-US" sz="2200" i="1" dirty="0" err="1"/>
              <a:t>L’homme</a:t>
            </a:r>
            <a:r>
              <a:rPr lang="en-US" sz="2200" i="1" dirty="0"/>
              <a:t> </a:t>
            </a:r>
            <a:r>
              <a:rPr lang="en-US" sz="2200" i="1" dirty="0" err="1"/>
              <a:t>armé</a:t>
            </a:r>
            <a:r>
              <a:rPr lang="en-US" sz="2200" i="1" dirty="0"/>
              <a:t> </a:t>
            </a:r>
            <a:r>
              <a:rPr lang="en-US" sz="2200" dirty="0"/>
              <a:t>Mass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Borrowed melody appears at least once in the </a:t>
            </a:r>
            <a:r>
              <a:rPr lang="en-US" sz="2200" i="1" dirty="0"/>
              <a:t>tenor</a:t>
            </a:r>
            <a:r>
              <a:rPr lang="en-US" sz="2200" dirty="0"/>
              <a:t> of all 5 movements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4 voices (</a:t>
            </a:r>
            <a:r>
              <a:rPr lang="en-US" sz="2200" i="1" dirty="0"/>
              <a:t>cantus, tenor, </a:t>
            </a:r>
            <a:r>
              <a:rPr lang="en-US" sz="2200" i="1" dirty="0" err="1"/>
              <a:t>contratenor</a:t>
            </a:r>
            <a:r>
              <a:rPr lang="en-US" sz="2200" i="1" dirty="0"/>
              <a:t> altus, </a:t>
            </a:r>
            <a:r>
              <a:rPr lang="en-US" sz="2200" i="1" dirty="0" err="1"/>
              <a:t>contratenor</a:t>
            </a:r>
            <a:r>
              <a:rPr lang="en-US" sz="2200" i="1" dirty="0"/>
              <a:t> </a:t>
            </a:r>
            <a:r>
              <a:rPr lang="en-US" sz="2200" i="1" dirty="0" err="1"/>
              <a:t>bassus</a:t>
            </a:r>
            <a:r>
              <a:rPr lang="en-US" sz="2200" dirty="0"/>
              <a:t>) do not share range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SATB </a:t>
            </a:r>
            <a:r>
              <a:rPr lang="en-US" sz="2200" i="1" dirty="0"/>
              <a:t>quartet of soloists</a:t>
            </a:r>
            <a:r>
              <a:rPr lang="en-US" sz="2200" dirty="0"/>
              <a:t> – </a:t>
            </a:r>
            <a:r>
              <a:rPr lang="en-US" sz="2200" b="1" i="1" dirty="0"/>
              <a:t>not chorus!</a:t>
            </a:r>
            <a:endParaRPr lang="en-US" sz="2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35083" y="4582391"/>
            <a:ext cx="8447808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Gloria</a:t>
            </a:r>
            <a:r>
              <a:rPr lang="en-US" sz="2200" dirty="0"/>
              <a:t>: </a:t>
            </a:r>
            <a:r>
              <a:rPr lang="en-US" sz="2200" i="1" dirty="0"/>
              <a:t>cantus-firmus </a:t>
            </a:r>
            <a:r>
              <a:rPr lang="en-US" sz="2200" dirty="0"/>
              <a:t>appears once per section (</a:t>
            </a:r>
            <a:r>
              <a:rPr lang="en-US" sz="2200" i="1" dirty="0"/>
              <a:t>Et in terra pax</a:t>
            </a:r>
            <a:r>
              <a:rPr lang="en-US" sz="2200" dirty="0"/>
              <a:t>; </a:t>
            </a:r>
            <a:r>
              <a:rPr lang="en-US" sz="2200" i="1" dirty="0"/>
              <a:t>Qui </a:t>
            </a:r>
            <a:r>
              <a:rPr lang="en-US" sz="2200" i="1" dirty="0" err="1"/>
              <a:t>tollis</a:t>
            </a:r>
            <a:r>
              <a:rPr lang="en-US" sz="2200" dirty="0"/>
              <a:t>)</a:t>
            </a:r>
            <a:endParaRPr lang="en-US" sz="22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Each section starts with a duet, then continues in a 4-voice texture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</a:t>
            </a:r>
            <a:r>
              <a:rPr lang="en-US" sz="2200" baseline="30000" dirty="0"/>
              <a:t>st</a:t>
            </a:r>
            <a:r>
              <a:rPr lang="en-US" sz="2200" dirty="0"/>
              <a:t> statement of the </a:t>
            </a:r>
            <a:r>
              <a:rPr lang="en-US" sz="2200" i="1" dirty="0"/>
              <a:t>cantus-firmus</a:t>
            </a:r>
            <a:r>
              <a:rPr lang="en-US" sz="2200" dirty="0"/>
              <a:t> in long notes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2</a:t>
            </a:r>
            <a:r>
              <a:rPr lang="en-US" sz="2200" baseline="30000" dirty="0"/>
              <a:t>nd</a:t>
            </a:r>
            <a:r>
              <a:rPr lang="en-US" sz="2200" dirty="0"/>
              <a:t> statement is 1/3 faster; creates a hemiola effect</a:t>
            </a:r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A37B0-13F8-DE49-8172-C13D284BD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67" y="3792682"/>
            <a:ext cx="3530733" cy="30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60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0" y="1620982"/>
            <a:ext cx="99568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L’homme</a:t>
            </a:r>
            <a:r>
              <a:rPr lang="en-US" sz="2200" b="1" i="1" dirty="0"/>
              <a:t> </a:t>
            </a:r>
            <a:r>
              <a:rPr lang="en-US" sz="2200" b="1" i="1" dirty="0" err="1"/>
              <a:t>armé</a:t>
            </a:r>
            <a:r>
              <a:rPr lang="en-US" sz="2200" b="1" i="1" dirty="0"/>
              <a:t> </a:t>
            </a:r>
            <a:r>
              <a:rPr lang="en-US" sz="2200" dirty="0"/>
              <a:t>(ca. 1460) by Guillaume Du Fay: a </a:t>
            </a:r>
            <a:r>
              <a:rPr lang="en-US" sz="2200" b="1" i="1" dirty="0"/>
              <a:t>cantus-firmus </a:t>
            </a:r>
            <a:r>
              <a:rPr lang="en-US" sz="2200" b="1" dirty="0"/>
              <a:t>Mass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known example of a </a:t>
            </a:r>
            <a:r>
              <a:rPr lang="en-US" sz="2200" i="1" dirty="0" err="1"/>
              <a:t>L’homme</a:t>
            </a:r>
            <a:r>
              <a:rPr lang="en-US" sz="2200" i="1" dirty="0"/>
              <a:t> </a:t>
            </a:r>
            <a:r>
              <a:rPr lang="en-US" sz="2200" i="1" dirty="0" err="1"/>
              <a:t>armé</a:t>
            </a:r>
            <a:r>
              <a:rPr lang="en-US" sz="2200" i="1" dirty="0"/>
              <a:t> </a:t>
            </a:r>
            <a:r>
              <a:rPr lang="en-US" sz="2200" dirty="0"/>
              <a:t>Mass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Borrowed melody appears at least once in the </a:t>
            </a:r>
            <a:r>
              <a:rPr lang="en-US" sz="2200" i="1" dirty="0"/>
              <a:t>tenor</a:t>
            </a:r>
            <a:r>
              <a:rPr lang="en-US" sz="2200" dirty="0"/>
              <a:t> of all 5 movements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4 voices (</a:t>
            </a:r>
            <a:r>
              <a:rPr lang="en-US" sz="2200" i="1" dirty="0"/>
              <a:t>cantus, tenor, </a:t>
            </a:r>
            <a:r>
              <a:rPr lang="en-US" sz="2200" i="1" dirty="0" err="1"/>
              <a:t>contratenor</a:t>
            </a:r>
            <a:r>
              <a:rPr lang="en-US" sz="2200" i="1" dirty="0"/>
              <a:t> altus, </a:t>
            </a:r>
            <a:r>
              <a:rPr lang="en-US" sz="2200" i="1" dirty="0" err="1"/>
              <a:t>contratenor</a:t>
            </a:r>
            <a:r>
              <a:rPr lang="en-US" sz="2200" i="1" dirty="0"/>
              <a:t> </a:t>
            </a:r>
            <a:r>
              <a:rPr lang="en-US" sz="2200" i="1" dirty="0" err="1"/>
              <a:t>bassus</a:t>
            </a:r>
            <a:r>
              <a:rPr lang="en-US" sz="2200" dirty="0"/>
              <a:t>) do not share range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SATB </a:t>
            </a:r>
            <a:r>
              <a:rPr lang="en-US" sz="2200" i="1" dirty="0"/>
              <a:t>quartet of soloists</a:t>
            </a:r>
            <a:r>
              <a:rPr lang="en-US" sz="2200" dirty="0"/>
              <a:t> – </a:t>
            </a:r>
            <a:r>
              <a:rPr lang="en-US" sz="2200" b="1" i="1" dirty="0"/>
              <a:t>not chorus!</a:t>
            </a:r>
            <a:endParaRPr lang="en-US" sz="2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35083" y="4582391"/>
            <a:ext cx="8526184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Agnus Dei</a:t>
            </a:r>
            <a:r>
              <a:rPr lang="en-US" sz="2200" dirty="0"/>
              <a:t>: 3 distinct sections, each treats the </a:t>
            </a:r>
            <a:r>
              <a:rPr lang="en-US" sz="2200" i="1" dirty="0"/>
              <a:t>cantus-firmus </a:t>
            </a:r>
            <a:r>
              <a:rPr lang="en-US" sz="2200" dirty="0"/>
              <a:t>differently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Agnus-I</a:t>
            </a:r>
            <a:r>
              <a:rPr lang="en-US" sz="2200" dirty="0"/>
              <a:t>: starts with a duet, then 1 complete statement in the </a:t>
            </a:r>
            <a:r>
              <a:rPr lang="en-US" sz="2200" i="1" dirty="0"/>
              <a:t>tenor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Agnus-II</a:t>
            </a:r>
            <a:r>
              <a:rPr lang="en-US" sz="2200" dirty="0"/>
              <a:t>: faster, 3-voice section (</a:t>
            </a:r>
            <a:r>
              <a:rPr lang="en-US" sz="2200" b="1" i="1" dirty="0"/>
              <a:t>no tenor!</a:t>
            </a:r>
            <a:r>
              <a:rPr lang="en-US" sz="2200" dirty="0"/>
              <a:t>); opening </a:t>
            </a:r>
            <a:r>
              <a:rPr lang="en-US" sz="2200" i="1" dirty="0"/>
              <a:t>cantus-altus </a:t>
            </a:r>
            <a:r>
              <a:rPr lang="en-US" sz="2200" dirty="0"/>
              <a:t>duet in imitation, then a variant of </a:t>
            </a:r>
            <a:r>
              <a:rPr lang="en-US" sz="2200" i="1" dirty="0" err="1"/>
              <a:t>L’homme</a:t>
            </a:r>
            <a:r>
              <a:rPr lang="en-US" sz="2200" i="1" dirty="0"/>
              <a:t> </a:t>
            </a:r>
            <a:r>
              <a:rPr lang="en-US" sz="2200" i="1" dirty="0" err="1"/>
              <a:t>armé</a:t>
            </a:r>
            <a:r>
              <a:rPr lang="en-US" sz="2200" dirty="0"/>
              <a:t> tune fast in </a:t>
            </a:r>
            <a:r>
              <a:rPr lang="en-US" sz="2200" i="1" dirty="0" err="1"/>
              <a:t>bassus</a:t>
            </a:r>
            <a:endParaRPr lang="en-US" sz="2200" dirty="0"/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A37B0-13F8-DE49-8172-C13D284BD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67" y="3792682"/>
            <a:ext cx="3530733" cy="30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420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235200" y="1620982"/>
            <a:ext cx="99568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L’homme</a:t>
            </a:r>
            <a:r>
              <a:rPr lang="en-US" sz="2200" b="1" i="1" dirty="0"/>
              <a:t> </a:t>
            </a:r>
            <a:r>
              <a:rPr lang="en-US" sz="2200" b="1" i="1" dirty="0" err="1"/>
              <a:t>armé</a:t>
            </a:r>
            <a:r>
              <a:rPr lang="en-US" sz="2200" b="1" i="1" dirty="0"/>
              <a:t> </a:t>
            </a:r>
            <a:r>
              <a:rPr lang="en-US" sz="2200" dirty="0"/>
              <a:t>(ca. 1460) by Guillaume Du Fay: a </a:t>
            </a:r>
            <a:r>
              <a:rPr lang="en-US" sz="2200" b="1" i="1" dirty="0"/>
              <a:t>cantus-firmus </a:t>
            </a:r>
            <a:r>
              <a:rPr lang="en-US" sz="2200" b="1" dirty="0"/>
              <a:t>Mass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known example of a </a:t>
            </a:r>
            <a:r>
              <a:rPr lang="en-US" sz="2200" i="1" dirty="0" err="1"/>
              <a:t>L’homme</a:t>
            </a:r>
            <a:r>
              <a:rPr lang="en-US" sz="2200" i="1" dirty="0"/>
              <a:t> </a:t>
            </a:r>
            <a:r>
              <a:rPr lang="en-US" sz="2200" i="1" dirty="0" err="1"/>
              <a:t>armé</a:t>
            </a:r>
            <a:r>
              <a:rPr lang="en-US" sz="2200" i="1" dirty="0"/>
              <a:t> </a:t>
            </a:r>
            <a:r>
              <a:rPr lang="en-US" sz="2200" dirty="0"/>
              <a:t>Mass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Borrowed melody appears at least once in the </a:t>
            </a:r>
            <a:r>
              <a:rPr lang="en-US" sz="2200" i="1" dirty="0"/>
              <a:t>tenor</a:t>
            </a:r>
            <a:r>
              <a:rPr lang="en-US" sz="2200" dirty="0"/>
              <a:t> of all 5 movements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4 voices (</a:t>
            </a:r>
            <a:r>
              <a:rPr lang="en-US" sz="2200" i="1" dirty="0"/>
              <a:t>cantus, tenor, </a:t>
            </a:r>
            <a:r>
              <a:rPr lang="en-US" sz="2200" i="1" dirty="0" err="1"/>
              <a:t>contratenor</a:t>
            </a:r>
            <a:r>
              <a:rPr lang="en-US" sz="2200" i="1" dirty="0"/>
              <a:t> altus, </a:t>
            </a:r>
            <a:r>
              <a:rPr lang="en-US" sz="2200" i="1" dirty="0" err="1"/>
              <a:t>contratenor</a:t>
            </a:r>
            <a:r>
              <a:rPr lang="en-US" sz="2200" i="1" dirty="0"/>
              <a:t> </a:t>
            </a:r>
            <a:r>
              <a:rPr lang="en-US" sz="2200" i="1" dirty="0" err="1"/>
              <a:t>bassus</a:t>
            </a:r>
            <a:r>
              <a:rPr lang="en-US" sz="2200" dirty="0"/>
              <a:t>) do not share range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SATB </a:t>
            </a:r>
            <a:r>
              <a:rPr lang="en-US" sz="2200" i="1" dirty="0"/>
              <a:t>quartet of soloists</a:t>
            </a:r>
            <a:r>
              <a:rPr lang="en-US" sz="2200" dirty="0"/>
              <a:t> – </a:t>
            </a:r>
            <a:r>
              <a:rPr lang="en-US" sz="2200" b="1" i="1" dirty="0"/>
              <a:t>not chorus!</a:t>
            </a:r>
            <a:endParaRPr lang="en-US" sz="2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35083" y="4582391"/>
            <a:ext cx="8526184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Agnus Dei</a:t>
            </a:r>
            <a:r>
              <a:rPr lang="en-US" sz="2200" dirty="0"/>
              <a:t>: 3 distinct sections, each treats the </a:t>
            </a:r>
            <a:r>
              <a:rPr lang="en-US" sz="2200" i="1" dirty="0"/>
              <a:t>cantus-firmus </a:t>
            </a:r>
            <a:r>
              <a:rPr lang="en-US" sz="2200" dirty="0"/>
              <a:t>differently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Agnus-III</a:t>
            </a:r>
            <a:r>
              <a:rPr lang="en-US" sz="2200" dirty="0"/>
              <a:t>: opening returns to slower pace, 4 voices of </a:t>
            </a:r>
            <a:r>
              <a:rPr lang="en-US" sz="2200" i="1" dirty="0"/>
              <a:t>Agnus-I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Two statements of the </a:t>
            </a:r>
            <a:r>
              <a:rPr lang="en-US" sz="2200" i="1" dirty="0"/>
              <a:t>cantus-firmus</a:t>
            </a:r>
            <a:r>
              <a:rPr lang="en-US" sz="2200" dirty="0"/>
              <a:t>: slow in </a:t>
            </a:r>
            <a:r>
              <a:rPr lang="en-US" sz="2200" i="1" dirty="0"/>
              <a:t>retrograde</a:t>
            </a:r>
            <a:r>
              <a:rPr lang="en-US" sz="2200" dirty="0"/>
              <a:t>, then in its original form but melodically ornamented and twice as fast</a:t>
            </a:r>
          </a:p>
        </p:txBody>
      </p:sp>
      <p:pic>
        <p:nvPicPr>
          <p:cNvPr id="7" name="Picture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6F65B85B-8D5D-E645-9615-E5DFF3D87E40}"/>
              </a:ext>
            </a:extLst>
          </p:cNvPr>
          <p:cNvPicPr/>
          <p:nvPr/>
        </p:nvPicPr>
        <p:blipFill rotWithShape="1">
          <a:blip r:embed="rId3"/>
          <a:srcRect r="49836" b="19240"/>
          <a:stretch/>
        </p:blipFill>
        <p:spPr bwMode="auto">
          <a:xfrm>
            <a:off x="0" y="20781"/>
            <a:ext cx="2235200" cy="41846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1A37B0-13F8-DE49-8172-C13D284BD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1267" y="3792682"/>
            <a:ext cx="3530733" cy="306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6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Philip III (aka Philip the Good), duke of Burgundy</a:t>
            </a:r>
            <a:r>
              <a:rPr lang="en-US" sz="2200" dirty="0"/>
              <a:t>: the most powerful of the Burgundian dukes, ruled for almost 50 years; “Grand Duke of the West”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Scion of French royal house Valois, cousin/rival to both the French &amp; English kings; expanded Burgundian territories and alliances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8572500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Philip’s court chapel </a:t>
            </a:r>
            <a:r>
              <a:rPr lang="en-US" sz="2200" dirty="0"/>
              <a:t>(musical establishment): one of the largest in Europe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23 singers, with additional instrumentalists and staff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Perform both secular and sacred music (i.e., daily church services)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Lifetime job security, good salaries, promotions, pensions guaranteed by written contracts – </a:t>
            </a:r>
            <a:r>
              <a:rPr lang="en-US" sz="2200" i="1" dirty="0"/>
              <a:t>these jobs were coveted!</a:t>
            </a:r>
            <a:endParaRPr lang="en-US" sz="2200" b="1" i="1" dirty="0"/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12" name="Picture 11" descr="A picture containing text, building, altar&#10;&#10;Description automatically generated">
            <a:extLst>
              <a:ext uri="{FF2B5EF4-FFF2-40B4-BE49-F238E27FC236}">
                <a16:creationId xmlns:a16="http://schemas.microsoft.com/office/drawing/2014/main" id="{58202E69-C86E-4049-BB0F-7FB9207CB115}"/>
              </a:ext>
            </a:extLst>
          </p:cNvPr>
          <p:cNvPicPr/>
          <p:nvPr/>
        </p:nvPicPr>
        <p:blipFill rotWithShape="1">
          <a:blip r:embed="rId4"/>
          <a:srcRect l="4164" t="2448" r="1036" b="2661"/>
          <a:stretch/>
        </p:blipFill>
        <p:spPr bwMode="auto">
          <a:xfrm rot="21540000">
            <a:off x="8714327" y="3740841"/>
            <a:ext cx="3531508" cy="31852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300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Philip III (aka Philip the Good), duke of Burgundy</a:t>
            </a:r>
            <a:r>
              <a:rPr lang="en-US" sz="2200" dirty="0"/>
              <a:t>: the most powerful of the Burgundian dukes, ruled for almost 50 years; “Grand Duke of the West”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Scion of French royal house Valois, cousin/rival to both the French &amp; English kings; expanded Burgundian territories and alliances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8125690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Burgundian cathedral schools</a:t>
            </a:r>
            <a:r>
              <a:rPr lang="en-US" sz="2200" dirty="0"/>
              <a:t>: at Cambrai, Antwerp, Bruges, etc.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Best musical and general “classical” education on the continent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Graduates virtually guaranteed lucrative jobs at churches/courts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Franco-Flemish</a:t>
            </a:r>
            <a:r>
              <a:rPr lang="en-US" sz="2200" dirty="0"/>
              <a:t> (i.e., Burgundian) musicians fought over by European courts, especially in Italy (the </a:t>
            </a:r>
            <a:r>
              <a:rPr lang="en-US" sz="2200" b="1" i="1" dirty="0" err="1"/>
              <a:t>oltremontani</a:t>
            </a:r>
            <a:r>
              <a:rPr lang="en-US" sz="2200" dirty="0"/>
              <a:t>)</a:t>
            </a:r>
            <a:endParaRPr lang="en-US" sz="2200" b="1" i="1" dirty="0"/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2E60BCD-128C-184B-B3F6-D1F7DB3AA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990" y="3929164"/>
            <a:ext cx="3952009" cy="292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52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Philip III (aka Philip the Good), duke of Burgundy</a:t>
            </a:r>
            <a:r>
              <a:rPr lang="en-US" sz="2200" dirty="0"/>
              <a:t>: the most powerful of the Burgundian dukes, ruled for almost 50 years; “Grand Duke of the West”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Scion of French royal house Valois, cousin/rival to both the French &amp; English kings; expanded Burgundian territories and alliances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7585364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Philip’s library</a:t>
            </a:r>
            <a:r>
              <a:rPr lang="en-US" sz="2200" dirty="0"/>
              <a:t>: one of the largest in Europe (still in existence)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Over 900 manuscripts, 2/3 collected by Philip himself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Includes music from Burgundy, other parts of Europe, both present and past (the best pieces/composers are collected)</a:t>
            </a:r>
            <a:endParaRPr lang="en-US" sz="2200" b="1" i="1" dirty="0"/>
          </a:p>
        </p:txBody>
      </p:sp>
      <p:pic>
        <p:nvPicPr>
          <p:cNvPr id="7" name="Picture 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357FB5A-93F7-8B4C-A4A4-467D4FC9943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4000" cy="3987800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6D8F38E-487E-CC4B-85F7-F133840FFFD8}"/>
              </a:ext>
            </a:extLst>
          </p:cNvPr>
          <p:cNvPicPr/>
          <p:nvPr/>
        </p:nvPicPr>
        <p:blipFill rotWithShape="1">
          <a:blip r:embed="rId4"/>
          <a:srcRect l="7799" t="9426" r="6517" b="9765"/>
          <a:stretch/>
        </p:blipFill>
        <p:spPr bwMode="auto">
          <a:xfrm>
            <a:off x="7699664" y="3803073"/>
            <a:ext cx="4492336" cy="30549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18134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156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de Machaut (ca. 1300-1377)</a:t>
            </a:r>
            <a:r>
              <a:rPr lang="en-US" sz="2200" dirty="0"/>
              <a:t>: celebrated French poet &amp; composer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Gorgeous manuscripts in the best libraries (including Philip of Burgundy’s), including “collected works” (poetry &amp; music)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3543301"/>
            <a:ext cx="8406246" cy="308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Served a variety of noble patrons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Associated with the Cathedral of Notre-Dame of Rheims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primarily polyphonic chansons in these </a:t>
            </a:r>
            <a:r>
              <a:rPr lang="en-US" sz="2200" i="1" dirty="0" err="1"/>
              <a:t>formes</a:t>
            </a:r>
            <a:r>
              <a:rPr lang="en-US" sz="2200" i="1" dirty="0"/>
              <a:t> fixes</a:t>
            </a:r>
            <a:r>
              <a:rPr lang="en-US" sz="2200" dirty="0"/>
              <a:t>:</a:t>
            </a:r>
            <a:endParaRPr lang="en-US" sz="2200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Ballade </a:t>
            </a:r>
            <a:r>
              <a:rPr lang="en-US" sz="2200" dirty="0"/>
              <a:t>– </a:t>
            </a:r>
            <a:r>
              <a:rPr lang="en-US" sz="2200" dirty="0" err="1"/>
              <a:t>aabC</a:t>
            </a:r>
            <a:endParaRPr lang="en-US" sz="2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Rondeau </a:t>
            </a:r>
            <a:r>
              <a:rPr lang="en-US" sz="2200" dirty="0"/>
              <a:t>– </a:t>
            </a:r>
            <a:r>
              <a:rPr lang="en-US" sz="2200" dirty="0" err="1"/>
              <a:t>ABaAabAB</a:t>
            </a:r>
            <a:endParaRPr lang="en-US" sz="2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Virelai</a:t>
            </a:r>
            <a:r>
              <a:rPr lang="en-US" sz="2200" dirty="0"/>
              <a:t> – </a:t>
            </a:r>
            <a:r>
              <a:rPr lang="en-US" sz="2200" dirty="0" err="1"/>
              <a:t>AbbaA</a:t>
            </a:r>
            <a:endParaRPr lang="en-US" sz="22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98AC0B0-47AE-F440-96B2-5AAE56BD081E}"/>
              </a:ext>
            </a:extLst>
          </p:cNvPr>
          <p:cNvPicPr/>
          <p:nvPr/>
        </p:nvPicPr>
        <p:blipFill rotWithShape="1">
          <a:blip r:embed="rId3"/>
          <a:srcRect t="2963" r="15578" b="17216"/>
          <a:stretch/>
        </p:blipFill>
        <p:spPr bwMode="auto">
          <a:xfrm>
            <a:off x="8821882" y="2676527"/>
            <a:ext cx="3370117" cy="418147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30627EE-0E89-CC4E-80AE-E4AC09D7F0A0}"/>
              </a:ext>
            </a:extLst>
          </p:cNvPr>
          <p:cNvPicPr/>
          <p:nvPr/>
        </p:nvPicPr>
        <p:blipFill rotWithShape="1">
          <a:blip r:embed="rId4"/>
          <a:srcRect l="9792" r="4167"/>
          <a:stretch/>
        </p:blipFill>
        <p:spPr bwMode="auto">
          <a:xfrm>
            <a:off x="-1" y="-1"/>
            <a:ext cx="2971799" cy="3034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635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156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de Machaut (ca. 1300-1377)</a:t>
            </a:r>
            <a:r>
              <a:rPr lang="en-US" sz="2200" dirty="0"/>
              <a:t>: celebrated French poet &amp; composer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Gorgeous manuscripts in the best libraries (including Philip of Burgundy’s), including “collected works” (poetry &amp; music)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3543301"/>
            <a:ext cx="8406246" cy="308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Musical style of Machaut’s polyphonic chansons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Mostly in 3 voices, using </a:t>
            </a:r>
            <a:r>
              <a:rPr lang="en-US" sz="2200" b="1" i="1" dirty="0"/>
              <a:t>ballade/cantilena style</a:t>
            </a:r>
            <a:r>
              <a:rPr lang="en-US" sz="2200" dirty="0"/>
              <a:t>:</a:t>
            </a:r>
            <a:endParaRPr lang="en-US" sz="2200" b="1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Lively melody in the </a:t>
            </a:r>
            <a:r>
              <a:rPr lang="en-US" sz="2200" i="1" dirty="0"/>
              <a:t>cantus</a:t>
            </a:r>
            <a:r>
              <a:rPr lang="en-US" sz="2200" dirty="0"/>
              <a:t> (dominant voice, written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Tenor</a:t>
            </a:r>
            <a:r>
              <a:rPr lang="en-US" sz="2200" dirty="0"/>
              <a:t>: supports/cadences with the </a:t>
            </a:r>
            <a:r>
              <a:rPr lang="en-US" sz="2200" i="1" dirty="0"/>
              <a:t>cantus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Contratenor</a:t>
            </a:r>
            <a:r>
              <a:rPr lang="en-US" sz="2200" dirty="0"/>
              <a:t>: middle voice, written last (textural filler)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Tenor/</a:t>
            </a:r>
            <a:r>
              <a:rPr lang="en-US" sz="2200" i="1" dirty="0" err="1"/>
              <a:t>contratenor</a:t>
            </a:r>
            <a:r>
              <a:rPr lang="en-US" sz="2200" dirty="0"/>
              <a:t> </a:t>
            </a:r>
            <a:r>
              <a:rPr lang="en-US" sz="2200" dirty="0" err="1"/>
              <a:t>untexted</a:t>
            </a:r>
            <a:r>
              <a:rPr lang="en-US" sz="2200" dirty="0"/>
              <a:t>, likely instrumental</a:t>
            </a:r>
            <a:endParaRPr lang="en-US" sz="2200" i="1" dirty="0"/>
          </a:p>
        </p:txBody>
      </p:sp>
      <p:pic>
        <p:nvPicPr>
          <p:cNvPr id="11" name="Picture 10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30627EE-0E89-CC4E-80AE-E4AC09D7F0A0}"/>
              </a:ext>
            </a:extLst>
          </p:cNvPr>
          <p:cNvPicPr/>
          <p:nvPr/>
        </p:nvPicPr>
        <p:blipFill rotWithShape="1">
          <a:blip r:embed="rId3"/>
          <a:srcRect l="9792" r="4167"/>
          <a:stretch/>
        </p:blipFill>
        <p:spPr bwMode="auto">
          <a:xfrm>
            <a:off x="-1" y="-1"/>
            <a:ext cx="2971799" cy="3034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84379855-AE03-684C-95DE-5B0BCE42A71B}"/>
              </a:ext>
            </a:extLst>
          </p:cNvPr>
          <p:cNvPicPr/>
          <p:nvPr/>
        </p:nvPicPr>
        <p:blipFill rotWithShape="1">
          <a:blip r:embed="rId4"/>
          <a:srcRect l="-1" t="5709" r="19855" b="18055"/>
          <a:stretch/>
        </p:blipFill>
        <p:spPr bwMode="auto">
          <a:xfrm>
            <a:off x="8946573" y="2701636"/>
            <a:ext cx="3245427" cy="41563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9405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The duchy of Burgundy under Philip the Good (1419-67)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/>
              <a:t>Guillaume de Machaut (ca. 1300-1377)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Rose </a:t>
            </a:r>
            <a:r>
              <a:rPr lang="en-US" sz="2200" b="1" i="1" dirty="0" err="1"/>
              <a:t>liz</a:t>
            </a:r>
            <a:r>
              <a:rPr lang="en-US" sz="2200" b="1" i="1" dirty="0"/>
              <a:t> </a:t>
            </a:r>
            <a:r>
              <a:rPr lang="en-US" sz="2200" b="1" i="1" dirty="0" err="1"/>
              <a:t>printemps</a:t>
            </a:r>
            <a:r>
              <a:rPr lang="en-US" sz="2200" b="1" i="1" dirty="0"/>
              <a:t> verdure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4-voice </a:t>
            </a:r>
            <a:r>
              <a:rPr lang="en-US" sz="2200" i="1" dirty="0"/>
              <a:t>rondeau</a:t>
            </a:r>
            <a:r>
              <a:rPr lang="en-US" sz="2200" dirty="0"/>
              <a:t> (</a:t>
            </a:r>
            <a:r>
              <a:rPr lang="en-US" sz="2200" dirty="0" err="1"/>
              <a:t>ABaAabAB</a:t>
            </a:r>
            <a:r>
              <a:rPr lang="en-US" sz="2200" dirty="0"/>
              <a:t>)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Tune is shared by </a:t>
            </a:r>
            <a:r>
              <a:rPr lang="en-US" sz="2200" i="1" dirty="0"/>
              <a:t>cantus </a:t>
            </a:r>
            <a:r>
              <a:rPr lang="en-US" sz="2200" dirty="0"/>
              <a:t>&amp;</a:t>
            </a:r>
            <a:r>
              <a:rPr lang="en-US" sz="2200" i="1" dirty="0"/>
              <a:t> triplum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03909" y="3823857"/>
            <a:ext cx="8416636" cy="3086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Musical style</a:t>
            </a:r>
            <a:r>
              <a:rPr lang="en-US" sz="2200" dirty="0"/>
              <a:t>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Cantilena style</a:t>
            </a:r>
            <a:r>
              <a:rPr lang="en-US" sz="2200" dirty="0"/>
              <a:t>: only </a:t>
            </a:r>
            <a:r>
              <a:rPr lang="en-US" sz="2200" i="1" dirty="0"/>
              <a:t>cantus </a:t>
            </a:r>
            <a:r>
              <a:rPr lang="en-US" sz="2200" dirty="0"/>
              <a:t>is texted; other voices instrumental (?)</a:t>
            </a:r>
            <a:endParaRPr lang="en-US" sz="22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Much expanded size: 37-measure refrain (161 measures total)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Uses the rhythmic &amp; notational innovations of </a:t>
            </a:r>
            <a:r>
              <a:rPr lang="en-US" sz="2200" b="1" i="1" dirty="0"/>
              <a:t>Ars Nova</a:t>
            </a:r>
            <a:r>
              <a:rPr lang="en-US" sz="2200" dirty="0"/>
              <a:t>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Both duple &amp; triple meter, syncopation, hemiola, </a:t>
            </a:r>
            <a:r>
              <a:rPr lang="en-US" sz="2200" dirty="0" err="1"/>
              <a:t>hocket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Decorative </a:t>
            </a:r>
            <a:r>
              <a:rPr lang="en-US" sz="2200" dirty="0" err="1"/>
              <a:t>melismas</a:t>
            </a:r>
            <a:r>
              <a:rPr lang="en-US" sz="2200" dirty="0"/>
              <a:t> start each poetic line</a:t>
            </a:r>
          </a:p>
        </p:txBody>
      </p:sp>
      <p:pic>
        <p:nvPicPr>
          <p:cNvPr id="11" name="Picture 10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830627EE-0E89-CC4E-80AE-E4AC09D7F0A0}"/>
              </a:ext>
            </a:extLst>
          </p:cNvPr>
          <p:cNvPicPr/>
          <p:nvPr/>
        </p:nvPicPr>
        <p:blipFill rotWithShape="1">
          <a:blip r:embed="rId3"/>
          <a:srcRect l="9792" r="4167"/>
          <a:stretch/>
        </p:blipFill>
        <p:spPr bwMode="auto">
          <a:xfrm>
            <a:off x="-1" y="-1"/>
            <a:ext cx="2971799" cy="303414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7E9CF658-07FD-5449-9076-68884FDD1F5B}"/>
              </a:ext>
            </a:extLst>
          </p:cNvPr>
          <p:cNvPicPr/>
          <p:nvPr/>
        </p:nvPicPr>
        <p:blipFill rotWithShape="1">
          <a:blip r:embed="rId4"/>
          <a:srcRect l="11693" t="3880" r="4552" b="15635"/>
          <a:stretch/>
        </p:blipFill>
        <p:spPr bwMode="auto">
          <a:xfrm>
            <a:off x="8447809" y="1620982"/>
            <a:ext cx="3744191" cy="52370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93838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4059</Words>
  <Application>Microsoft Macintosh PowerPoint</Application>
  <PresentationFormat>Widescreen</PresentationFormat>
  <Paragraphs>330</Paragraphs>
  <Slides>36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Olga H.</dc:creator>
  <cp:lastModifiedBy>Olga H.</cp:lastModifiedBy>
  <cp:revision>171</cp:revision>
  <cp:lastPrinted>2021-01-25T20:28:05Z</cp:lastPrinted>
  <dcterms:created xsi:type="dcterms:W3CDTF">2021-01-21T04:28:10Z</dcterms:created>
  <dcterms:modified xsi:type="dcterms:W3CDTF">2021-01-26T17:50:31Z</dcterms:modified>
</cp:coreProperties>
</file>